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Arial Narrow" panose="020B060602020203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jEP6ErkQ3zUNo4dUYrixI0cHY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93837D-EDE3-410A-8FC3-EA6C17AEFC70}">
  <a:tblStyle styleId="{5193837D-EDE3-410A-8FC3-EA6C17AEFC70}"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EE7"/>
          </a:solidFill>
        </a:fill>
      </a:tcStyle>
    </a:wholeTbl>
    <a:band1H>
      <a:tcTxStyle b="off" i="off"/>
      <a:tcStyle>
        <a:tcBdr/>
        <a:fill>
          <a:solidFill>
            <a:srgbClr val="F6DCCD"/>
          </a:solidFill>
        </a:fill>
      </a:tcStyle>
    </a:band1H>
    <a:band2H>
      <a:tcTxStyle b="off" i="off"/>
      <a:tcStyle>
        <a:tcBdr/>
      </a:tcStyle>
    </a:band2H>
    <a:band1V>
      <a:tcTxStyle b="off" i="off"/>
      <a:tcStyle>
        <a:tcBdr/>
        <a:fill>
          <a:solidFill>
            <a:srgbClr val="F6DCCD"/>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4"/>
          </a:solidFill>
        </a:fill>
      </a:tcStyle>
    </a:lastCol>
    <a:firstCol>
      <a:tcTxStyle b="on" i="off">
        <a:font>
          <a:latin typeface="Century Gothic"/>
          <a:ea typeface="Century Gothic"/>
          <a:cs typeface="Century Gothic"/>
        </a:font>
        <a:schemeClr val="lt1"/>
      </a:tcTxStyle>
      <a:tcStyle>
        <a:tcBdr/>
        <a:fill>
          <a:solidFill>
            <a:schemeClr val="accent4"/>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7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676085092b_0_5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2676085092b_0_5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676085092b_0_13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2676085092b_0_13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676085092b_0_15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676085092b_0_15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676085092b_0_18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2676085092b_0_18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676085092b_0_2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0" name="Google Shape;350;g2676085092b_0_2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676085092b_0_23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2676085092b_0_2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676085092b_0_23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g2676085092b_0_23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g2676085092b_0_23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676085092b_0_24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9" name="Google Shape;429;g2676085092b_0_24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676085092b_0_24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2676085092b_0_24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7" name="Google Shape;437;g2676085092b_0_24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676085092b_0_25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g2676085092b_0_25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676085092b_0_25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8" name="Google Shape;528;g2676085092b_0_25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676085092b_0_28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g2676085092b_0_28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0" name="Google Shape;60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676085092b_0_3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g2676085092b_0_3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676085092b_0_33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g2676085092b_0_33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20" name="Google Shape;62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76085092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676085092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676085092b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2676085092b_0_2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txBox="1">
            <a:spLocks noGrp="1"/>
          </p:cNvSpPr>
          <p:nvPr>
            <p:ph type="body" idx="1"/>
          </p:nvPr>
        </p:nvSpPr>
        <p:spPr>
          <a:xfrm>
            <a:off x="685799" y="4343399"/>
            <a:ext cx="5486399" cy="4114799"/>
          </a:xfrm>
          <a:prstGeom prst="rect">
            <a:avLst/>
          </a:prstGeom>
          <a:noFill/>
          <a:ln>
            <a:noFill/>
          </a:ln>
        </p:spPr>
        <p:txBody>
          <a:bodyPr spcFirstLastPara="1" wrap="square" lIns="89600" tIns="89600" rIns="89600" bIns="89600" anchor="t" anchorCtr="0">
            <a:noAutofit/>
          </a:bodyPr>
          <a:lstStyle/>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298" name="Google Shape;29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676085092b_0_10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2676085092b_0_10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676085092b_0_5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2676085092b_0_5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676085092b_0_5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676085092b_0_5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1"/>
          <p:cNvGrpSpPr/>
          <p:nvPr/>
        </p:nvGrpSpPr>
        <p:grpSpPr>
          <a:xfrm>
            <a:off x="-1588" y="0"/>
            <a:ext cx="9145588" cy="6860798"/>
            <a:chOff x="-1588" y="0"/>
            <a:chExt cx="9145588" cy="6860798"/>
          </a:xfrm>
        </p:grpSpPr>
        <p:sp>
          <p:nvSpPr>
            <p:cNvPr id="28" name="Google Shape;28;p31"/>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 name="Google Shape;35;p31"/>
          <p:cNvSpPr txBox="1">
            <a:spLocks noGrp="1"/>
          </p:cNvSpPr>
          <p:nvPr>
            <p:ph type="ctrTitle"/>
          </p:nvPr>
        </p:nvSpPr>
        <p:spPr>
          <a:xfrm>
            <a:off x="866440" y="2226503"/>
            <a:ext cx="5917679" cy="255087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ubTitle" idx="1"/>
          </p:nvPr>
        </p:nvSpPr>
        <p:spPr>
          <a:xfrm>
            <a:off x="866440" y="4777380"/>
            <a:ext cx="5917679"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7" name="Google Shape;37;p31"/>
          <p:cNvSpPr txBox="1">
            <a:spLocks noGrp="1"/>
          </p:cNvSpPr>
          <p:nvPr>
            <p:ph type="dt" idx="10"/>
          </p:nvPr>
        </p:nvSpPr>
        <p:spPr>
          <a:xfrm rot="5400000">
            <a:off x="7498080" y="1828800"/>
            <a:ext cx="990599" cy="22865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ftr" idx="11"/>
          </p:nvPr>
        </p:nvSpPr>
        <p:spPr>
          <a:xfrm rot="5400000">
            <a:off x="6236208" y="3264408"/>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129"/>
        <p:cNvGrpSpPr/>
        <p:nvPr/>
      </p:nvGrpSpPr>
      <p:grpSpPr>
        <a:xfrm>
          <a:off x="0" y="0"/>
          <a:ext cx="0" cy="0"/>
          <a:chOff x="0" y="0"/>
          <a:chExt cx="0" cy="0"/>
        </a:xfrm>
      </p:grpSpPr>
      <p:grpSp>
        <p:nvGrpSpPr>
          <p:cNvPr id="130" name="Google Shape;130;p40"/>
          <p:cNvGrpSpPr/>
          <p:nvPr/>
        </p:nvGrpSpPr>
        <p:grpSpPr>
          <a:xfrm>
            <a:off x="-1588" y="0"/>
            <a:ext cx="9145588" cy="6860798"/>
            <a:chOff x="-1588" y="0"/>
            <a:chExt cx="9145588" cy="6860798"/>
          </a:xfrm>
        </p:grpSpPr>
        <p:sp>
          <p:nvSpPr>
            <p:cNvPr id="131" name="Google Shape;131;p40"/>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0"/>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0"/>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0"/>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0"/>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0"/>
            <p:cNvSpPr/>
            <p:nvPr/>
          </p:nvSpPr>
          <p:spPr>
            <a:xfrm rot="10204164">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0"/>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0"/>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1" name="Google Shape;141;p40"/>
          <p:cNvSpPr txBox="1">
            <a:spLocks noGrp="1"/>
          </p:cNvSpPr>
          <p:nvPr>
            <p:ph type="title"/>
          </p:nvPr>
        </p:nvSpPr>
        <p:spPr>
          <a:xfrm>
            <a:off x="866441" y="4961454"/>
            <a:ext cx="6422004"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40"/>
          <p:cNvSpPr>
            <a:spLocks noGrp="1"/>
          </p:cNvSpPr>
          <p:nvPr>
            <p:ph type="pic" idx="2"/>
          </p:nvPr>
        </p:nvSpPr>
        <p:spPr>
          <a:xfrm>
            <a:off x="866441" y="685800"/>
            <a:ext cx="6422004"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43" name="Google Shape;143;p40"/>
          <p:cNvSpPr txBox="1">
            <a:spLocks noGrp="1"/>
          </p:cNvSpPr>
          <p:nvPr>
            <p:ph type="body" idx="1"/>
          </p:nvPr>
        </p:nvSpPr>
        <p:spPr>
          <a:xfrm>
            <a:off x="866440" y="5528192"/>
            <a:ext cx="6422004"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4" name="Google Shape;144;p4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0"/>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8"/>
        <p:cNvGrpSpPr/>
        <p:nvPr/>
      </p:nvGrpSpPr>
      <p:grpSpPr>
        <a:xfrm>
          <a:off x="0" y="0"/>
          <a:ext cx="0" cy="0"/>
          <a:chOff x="0" y="0"/>
          <a:chExt cx="0" cy="0"/>
        </a:xfrm>
      </p:grpSpPr>
      <p:grpSp>
        <p:nvGrpSpPr>
          <p:cNvPr id="149" name="Google Shape;149;p41"/>
          <p:cNvGrpSpPr/>
          <p:nvPr/>
        </p:nvGrpSpPr>
        <p:grpSpPr>
          <a:xfrm>
            <a:off x="-1588" y="0"/>
            <a:ext cx="9145588" cy="6860798"/>
            <a:chOff x="-1588" y="0"/>
            <a:chExt cx="9145588" cy="6860798"/>
          </a:xfrm>
        </p:grpSpPr>
        <p:sp>
          <p:nvSpPr>
            <p:cNvPr id="150" name="Google Shape;150;p41"/>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1"/>
            <p:cNvSpPr/>
            <p:nvPr/>
          </p:nvSpPr>
          <p:spPr>
            <a:xfrm rot="-589932">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1"/>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1"/>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0" name="Google Shape;160;p41"/>
          <p:cNvSpPr txBox="1">
            <a:spLocks noGrp="1"/>
          </p:cNvSpPr>
          <p:nvPr>
            <p:ph type="title"/>
          </p:nvPr>
        </p:nvSpPr>
        <p:spPr>
          <a:xfrm>
            <a:off x="866440" y="927100"/>
            <a:ext cx="6422005" cy="1692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1"/>
          <p:cNvSpPr txBox="1">
            <a:spLocks noGrp="1"/>
          </p:cNvSpPr>
          <p:nvPr>
            <p:ph type="body" idx="1"/>
          </p:nvPr>
        </p:nvSpPr>
        <p:spPr>
          <a:xfrm>
            <a:off x="866440" y="3488023"/>
            <a:ext cx="6422005" cy="2536857"/>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2" name="Google Shape;162;p41"/>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41"/>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6"/>
        <p:cNvGrpSpPr/>
        <p:nvPr/>
      </p:nvGrpSpPr>
      <p:grpSpPr>
        <a:xfrm>
          <a:off x="0" y="0"/>
          <a:ext cx="0" cy="0"/>
          <a:chOff x="0" y="0"/>
          <a:chExt cx="0" cy="0"/>
        </a:xfrm>
      </p:grpSpPr>
      <p:grpSp>
        <p:nvGrpSpPr>
          <p:cNvPr id="167" name="Google Shape;167;p42"/>
          <p:cNvGrpSpPr/>
          <p:nvPr/>
        </p:nvGrpSpPr>
        <p:grpSpPr>
          <a:xfrm>
            <a:off x="-1588" y="0"/>
            <a:ext cx="9145588" cy="6860798"/>
            <a:chOff x="-1588" y="0"/>
            <a:chExt cx="9145588" cy="6860798"/>
          </a:xfrm>
        </p:grpSpPr>
        <p:sp>
          <p:nvSpPr>
            <p:cNvPr id="168" name="Google Shape;168;p42"/>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2"/>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2"/>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2"/>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2"/>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2"/>
            <p:cNvSpPr/>
            <p:nvPr/>
          </p:nvSpPr>
          <p:spPr>
            <a:xfrm rot="-589932">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2"/>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7" name="Google Shape;177;p42"/>
          <p:cNvSpPr txBox="1"/>
          <p:nvPr/>
        </p:nvSpPr>
        <p:spPr>
          <a:xfrm>
            <a:off x="647430" y="651690"/>
            <a:ext cx="601591" cy="132343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0" b="0" i="0">
                <a:solidFill>
                  <a:srgbClr val="EE52A4"/>
                </a:solidFill>
                <a:latin typeface="Arial"/>
                <a:ea typeface="Arial"/>
                <a:cs typeface="Arial"/>
                <a:sym typeface="Arial"/>
              </a:rPr>
              <a:t>“</a:t>
            </a:r>
            <a:endParaRPr/>
          </a:p>
        </p:txBody>
      </p:sp>
      <p:sp>
        <p:nvSpPr>
          <p:cNvPr id="178" name="Google Shape;178;p42"/>
          <p:cNvSpPr txBox="1"/>
          <p:nvPr/>
        </p:nvSpPr>
        <p:spPr>
          <a:xfrm>
            <a:off x="7069418" y="2900292"/>
            <a:ext cx="619063" cy="132343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0" b="0" i="0">
                <a:solidFill>
                  <a:srgbClr val="EE52A4"/>
                </a:solidFill>
                <a:latin typeface="Arial"/>
                <a:ea typeface="Arial"/>
                <a:cs typeface="Arial"/>
                <a:sym typeface="Arial"/>
              </a:rPr>
              <a:t>”</a:t>
            </a:r>
            <a:endParaRPr/>
          </a:p>
        </p:txBody>
      </p:sp>
      <p:sp>
        <p:nvSpPr>
          <p:cNvPr id="179" name="Google Shape;179;p42"/>
          <p:cNvSpPr txBox="1">
            <a:spLocks noGrp="1"/>
          </p:cNvSpPr>
          <p:nvPr>
            <p:ph type="title"/>
          </p:nvPr>
        </p:nvSpPr>
        <p:spPr>
          <a:xfrm>
            <a:off x="1128060" y="927099"/>
            <a:ext cx="6160385" cy="288217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42"/>
          <p:cNvSpPr txBox="1">
            <a:spLocks noGrp="1"/>
          </p:cNvSpPr>
          <p:nvPr>
            <p:ph type="body" idx="1"/>
          </p:nvPr>
        </p:nvSpPr>
        <p:spPr>
          <a:xfrm>
            <a:off x="1387278" y="3809278"/>
            <a:ext cx="5646143" cy="33311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1" name="Google Shape;181;p42"/>
          <p:cNvSpPr txBox="1">
            <a:spLocks noGrp="1"/>
          </p:cNvSpPr>
          <p:nvPr>
            <p:ph type="body" idx="2"/>
          </p:nvPr>
        </p:nvSpPr>
        <p:spPr>
          <a:xfrm>
            <a:off x="866440" y="5000816"/>
            <a:ext cx="6343673" cy="1010619"/>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2" name="Google Shape;182;p42"/>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2"/>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42"/>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6"/>
        <p:cNvGrpSpPr/>
        <p:nvPr/>
      </p:nvGrpSpPr>
      <p:grpSpPr>
        <a:xfrm>
          <a:off x="0" y="0"/>
          <a:ext cx="0" cy="0"/>
          <a:chOff x="0" y="0"/>
          <a:chExt cx="0" cy="0"/>
        </a:xfrm>
      </p:grpSpPr>
      <p:grpSp>
        <p:nvGrpSpPr>
          <p:cNvPr id="187" name="Google Shape;187;p43"/>
          <p:cNvGrpSpPr/>
          <p:nvPr/>
        </p:nvGrpSpPr>
        <p:grpSpPr>
          <a:xfrm>
            <a:off x="-1588" y="0"/>
            <a:ext cx="9145588" cy="6860798"/>
            <a:chOff x="-1588" y="0"/>
            <a:chExt cx="9145588" cy="6860798"/>
          </a:xfrm>
        </p:grpSpPr>
        <p:sp>
          <p:nvSpPr>
            <p:cNvPr id="188" name="Google Shape;188;p43"/>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3"/>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3"/>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3"/>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3"/>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3"/>
            <p:cNvSpPr/>
            <p:nvPr/>
          </p:nvSpPr>
          <p:spPr>
            <a:xfrm rot="-589932">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3"/>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97" name="Google Shape;197;p43"/>
          <p:cNvSpPr txBox="1">
            <a:spLocks noGrp="1"/>
          </p:cNvSpPr>
          <p:nvPr>
            <p:ph type="title"/>
          </p:nvPr>
        </p:nvSpPr>
        <p:spPr>
          <a:xfrm>
            <a:off x="866440" y="2057400"/>
            <a:ext cx="6422005" cy="2095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43"/>
          <p:cNvSpPr txBox="1">
            <a:spLocks noGrp="1"/>
          </p:cNvSpPr>
          <p:nvPr>
            <p:ph type="body" idx="1"/>
          </p:nvPr>
        </p:nvSpPr>
        <p:spPr>
          <a:xfrm>
            <a:off x="866441" y="5024908"/>
            <a:ext cx="6422004" cy="99489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9" name="Google Shape;199;p4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4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3"/>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3"/>
        <p:cNvGrpSpPr/>
        <p:nvPr/>
      </p:nvGrpSpPr>
      <p:grpSpPr>
        <a:xfrm>
          <a:off x="0" y="0"/>
          <a:ext cx="0" cy="0"/>
          <a:chOff x="0" y="0"/>
          <a:chExt cx="0" cy="0"/>
        </a:xfrm>
      </p:grpSpPr>
      <p:sp>
        <p:nvSpPr>
          <p:cNvPr id="204" name="Google Shape;204;p44"/>
          <p:cNvSpPr txBox="1">
            <a:spLocks noGrp="1"/>
          </p:cNvSpPr>
          <p:nvPr>
            <p:ph type="title"/>
          </p:nvPr>
        </p:nvSpPr>
        <p:spPr>
          <a:xfrm>
            <a:off x="866440" y="927100"/>
            <a:ext cx="6423593" cy="7098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44"/>
          <p:cNvSpPr txBox="1">
            <a:spLocks noGrp="1"/>
          </p:cNvSpPr>
          <p:nvPr>
            <p:ph type="body" idx="1"/>
          </p:nvPr>
        </p:nvSpPr>
        <p:spPr>
          <a:xfrm>
            <a:off x="866440" y="2489200"/>
            <a:ext cx="231343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6" name="Google Shape;206;p44"/>
          <p:cNvSpPr txBox="1">
            <a:spLocks noGrp="1"/>
          </p:cNvSpPr>
          <p:nvPr>
            <p:ph type="body" idx="2"/>
          </p:nvPr>
        </p:nvSpPr>
        <p:spPr>
          <a:xfrm>
            <a:off x="866440" y="3147164"/>
            <a:ext cx="2313432"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7" name="Google Shape;207;p44"/>
          <p:cNvSpPr txBox="1">
            <a:spLocks noGrp="1"/>
          </p:cNvSpPr>
          <p:nvPr>
            <p:ph type="body" idx="3"/>
          </p:nvPr>
        </p:nvSpPr>
        <p:spPr>
          <a:xfrm>
            <a:off x="3405614"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8" name="Google Shape;208;p44"/>
          <p:cNvSpPr txBox="1">
            <a:spLocks noGrp="1"/>
          </p:cNvSpPr>
          <p:nvPr>
            <p:ph type="body" idx="4"/>
          </p:nvPr>
        </p:nvSpPr>
        <p:spPr>
          <a:xfrm>
            <a:off x="3408471" y="3147164"/>
            <a:ext cx="2318918"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9" name="Google Shape;209;p44"/>
          <p:cNvSpPr txBox="1">
            <a:spLocks noGrp="1"/>
          </p:cNvSpPr>
          <p:nvPr>
            <p:ph type="body" idx="5"/>
          </p:nvPr>
        </p:nvSpPr>
        <p:spPr>
          <a:xfrm>
            <a:off x="5958642" y="2489200"/>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0" name="Google Shape;210;p44"/>
          <p:cNvSpPr txBox="1">
            <a:spLocks noGrp="1"/>
          </p:cNvSpPr>
          <p:nvPr>
            <p:ph type="body" idx="6"/>
          </p:nvPr>
        </p:nvSpPr>
        <p:spPr>
          <a:xfrm>
            <a:off x="5960935" y="3147164"/>
            <a:ext cx="2316625"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1" name="Google Shape;211;p44"/>
          <p:cNvCxnSpPr/>
          <p:nvPr/>
        </p:nvCxnSpPr>
        <p:spPr>
          <a:xfrm>
            <a:off x="3294530"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2" name="Google Shape;212;p44"/>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3" name="Google Shape;213;p44"/>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44"/>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4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6"/>
        <p:cNvGrpSpPr/>
        <p:nvPr/>
      </p:nvGrpSpPr>
      <p:grpSpPr>
        <a:xfrm>
          <a:off x="0" y="0"/>
          <a:ext cx="0" cy="0"/>
          <a:chOff x="0" y="0"/>
          <a:chExt cx="0" cy="0"/>
        </a:xfrm>
      </p:grpSpPr>
      <p:sp>
        <p:nvSpPr>
          <p:cNvPr id="217" name="Google Shape;217;p45"/>
          <p:cNvSpPr txBox="1">
            <a:spLocks noGrp="1"/>
          </p:cNvSpPr>
          <p:nvPr>
            <p:ph type="title"/>
          </p:nvPr>
        </p:nvSpPr>
        <p:spPr>
          <a:xfrm>
            <a:off x="866440" y="927100"/>
            <a:ext cx="6345260" cy="7098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45"/>
          <p:cNvSpPr txBox="1">
            <a:spLocks noGrp="1"/>
          </p:cNvSpPr>
          <p:nvPr>
            <p:ph type="body" idx="1"/>
          </p:nvPr>
        </p:nvSpPr>
        <p:spPr>
          <a:xfrm>
            <a:off x="866440" y="4179596"/>
            <a:ext cx="231343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9" name="Google Shape;219;p45"/>
          <p:cNvSpPr>
            <a:spLocks noGrp="1"/>
          </p:cNvSpPr>
          <p:nvPr>
            <p:ph type="pic" idx="2"/>
          </p:nvPr>
        </p:nvSpPr>
        <p:spPr>
          <a:xfrm>
            <a:off x="1019055"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0" name="Google Shape;220;p45"/>
          <p:cNvSpPr txBox="1">
            <a:spLocks noGrp="1"/>
          </p:cNvSpPr>
          <p:nvPr>
            <p:ph type="body" idx="3"/>
          </p:nvPr>
        </p:nvSpPr>
        <p:spPr>
          <a:xfrm>
            <a:off x="866439" y="4837558"/>
            <a:ext cx="2313432"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1" name="Google Shape;221;p45"/>
          <p:cNvSpPr txBox="1">
            <a:spLocks noGrp="1"/>
          </p:cNvSpPr>
          <p:nvPr>
            <p:ph type="body" idx="4"/>
          </p:nvPr>
        </p:nvSpPr>
        <p:spPr>
          <a:xfrm>
            <a:off x="3411125" y="4179595"/>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2" name="Google Shape;222;p45"/>
          <p:cNvSpPr>
            <a:spLocks noGrp="1"/>
          </p:cNvSpPr>
          <p:nvPr>
            <p:ph type="pic" idx="5"/>
          </p:nvPr>
        </p:nvSpPr>
        <p:spPr>
          <a:xfrm>
            <a:off x="3553189"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3" name="Google Shape;223;p45"/>
          <p:cNvSpPr txBox="1">
            <a:spLocks noGrp="1"/>
          </p:cNvSpPr>
          <p:nvPr>
            <p:ph type="body" idx="6"/>
          </p:nvPr>
        </p:nvSpPr>
        <p:spPr>
          <a:xfrm>
            <a:off x="3411125" y="4848208"/>
            <a:ext cx="2318918"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4" name="Google Shape;224;p45"/>
          <p:cNvSpPr txBox="1">
            <a:spLocks noGrp="1"/>
          </p:cNvSpPr>
          <p:nvPr>
            <p:ph type="body" idx="7"/>
          </p:nvPr>
        </p:nvSpPr>
        <p:spPr>
          <a:xfrm>
            <a:off x="5958642" y="4179596"/>
            <a:ext cx="2318918"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5" name="Google Shape;225;p45"/>
          <p:cNvSpPr>
            <a:spLocks noGrp="1"/>
          </p:cNvSpPr>
          <p:nvPr>
            <p:ph type="pic" idx="8"/>
          </p:nvPr>
        </p:nvSpPr>
        <p:spPr>
          <a:xfrm>
            <a:off x="6108641" y="2489200"/>
            <a:ext cx="2015144" cy="1447342"/>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6" name="Google Shape;226;p45"/>
          <p:cNvSpPr txBox="1">
            <a:spLocks noGrp="1"/>
          </p:cNvSpPr>
          <p:nvPr>
            <p:ph type="body" idx="9"/>
          </p:nvPr>
        </p:nvSpPr>
        <p:spPr>
          <a:xfrm>
            <a:off x="5958642" y="4837558"/>
            <a:ext cx="2318918"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7" name="Google Shape;227;p45"/>
          <p:cNvCxnSpPr/>
          <p:nvPr/>
        </p:nvCxnSpPr>
        <p:spPr>
          <a:xfrm>
            <a:off x="3290019"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8" name="Google Shape;228;p45"/>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9" name="Google Shape;229;p45"/>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45"/>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4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46"/>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6"/>
          <p:cNvSpPr txBox="1">
            <a:spLocks noGrp="1"/>
          </p:cNvSpPr>
          <p:nvPr>
            <p:ph type="body" idx="1"/>
          </p:nvPr>
        </p:nvSpPr>
        <p:spPr>
          <a:xfrm rot="5400000">
            <a:off x="2271712" y="1081870"/>
            <a:ext cx="3530600" cy="634526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5" name="Google Shape;235;p46"/>
          <p:cNvSpPr txBox="1">
            <a:spLocks noGrp="1"/>
          </p:cNvSpPr>
          <p:nvPr>
            <p:ph type="dt" idx="10"/>
          </p:nvPr>
        </p:nvSpPr>
        <p:spPr>
          <a:xfrm>
            <a:off x="7621301" y="6387910"/>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46"/>
          <p:cNvSpPr txBox="1">
            <a:spLocks noGrp="1"/>
          </p:cNvSpPr>
          <p:nvPr>
            <p:ph type="ftr" idx="11"/>
          </p:nvPr>
        </p:nvSpPr>
        <p:spPr>
          <a:xfrm>
            <a:off x="516133" y="6387910"/>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8"/>
        <p:cNvGrpSpPr/>
        <p:nvPr/>
      </p:nvGrpSpPr>
      <p:grpSpPr>
        <a:xfrm>
          <a:off x="0" y="0"/>
          <a:ext cx="0" cy="0"/>
          <a:chOff x="0" y="0"/>
          <a:chExt cx="0" cy="0"/>
        </a:xfrm>
      </p:grpSpPr>
      <p:grpSp>
        <p:nvGrpSpPr>
          <p:cNvPr id="239" name="Google Shape;239;p47"/>
          <p:cNvGrpSpPr/>
          <p:nvPr/>
        </p:nvGrpSpPr>
        <p:grpSpPr>
          <a:xfrm>
            <a:off x="-1588" y="0"/>
            <a:ext cx="9120420" cy="6860798"/>
            <a:chOff x="-1588" y="0"/>
            <a:chExt cx="9120420" cy="6860798"/>
          </a:xfrm>
        </p:grpSpPr>
        <p:sp>
          <p:nvSpPr>
            <p:cNvPr id="240" name="Google Shape;240;p47"/>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7"/>
            <p:cNvSpPr/>
            <p:nvPr/>
          </p:nvSpPr>
          <p:spPr>
            <a:xfrm rot="496665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47"/>
          <p:cNvSpPr/>
          <p:nvPr/>
        </p:nvSpPr>
        <p:spPr>
          <a:xfrm>
            <a:off x="414867" y="402165"/>
            <a:ext cx="46105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7"/>
          <p:cNvSpPr/>
          <p:nvPr/>
        </p:nvSpPr>
        <p:spPr>
          <a:xfrm rot="5400000">
            <a:off x="1299309"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49" name="Google Shape;249;p4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250" name="Google Shape;250;p47"/>
          <p:cNvSpPr txBox="1">
            <a:spLocks noGrp="1"/>
          </p:cNvSpPr>
          <p:nvPr>
            <p:ph type="title"/>
          </p:nvPr>
        </p:nvSpPr>
        <p:spPr>
          <a:xfrm rot="5400000">
            <a:off x="4445686" y="3177042"/>
            <a:ext cx="4572001" cy="1113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47"/>
          <p:cNvSpPr txBox="1">
            <a:spLocks noGrp="1"/>
          </p:cNvSpPr>
          <p:nvPr>
            <p:ph type="body" idx="1"/>
          </p:nvPr>
        </p:nvSpPr>
        <p:spPr>
          <a:xfrm rot="5400000">
            <a:off x="789205" y="1525332"/>
            <a:ext cx="4572001" cy="441693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2" name="Google Shape;252;p4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47"/>
          <p:cNvSpPr txBox="1">
            <a:spLocks noGrp="1"/>
          </p:cNvSpPr>
          <p:nvPr>
            <p:ph type="ftr" idx="11"/>
          </p:nvPr>
        </p:nvSpPr>
        <p:spPr>
          <a:xfrm>
            <a:off x="538546" y="6365498"/>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7"/>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4" name="Google Shape;44;p32"/>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2"/>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869918" y="2489200"/>
            <a:ext cx="3633502" cy="75929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0" name="Google Shape;50;p33"/>
          <p:cNvSpPr txBox="1">
            <a:spLocks noGrp="1"/>
          </p:cNvSpPr>
          <p:nvPr>
            <p:ph type="body" idx="2"/>
          </p:nvPr>
        </p:nvSpPr>
        <p:spPr>
          <a:xfrm>
            <a:off x="866440" y="3248490"/>
            <a:ext cx="3636980" cy="277131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1" name="Google Shape;51;p33"/>
          <p:cNvSpPr txBox="1">
            <a:spLocks noGrp="1"/>
          </p:cNvSpPr>
          <p:nvPr>
            <p:ph type="body" idx="3"/>
          </p:nvPr>
        </p:nvSpPr>
        <p:spPr>
          <a:xfrm>
            <a:off x="4640581" y="2489200"/>
            <a:ext cx="3636979" cy="756635"/>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2" name="Google Shape;52;p33"/>
          <p:cNvSpPr txBox="1">
            <a:spLocks noGrp="1"/>
          </p:cNvSpPr>
          <p:nvPr>
            <p:ph type="body" idx="4"/>
          </p:nvPr>
        </p:nvSpPr>
        <p:spPr>
          <a:xfrm>
            <a:off x="4640581" y="3245835"/>
            <a:ext cx="3636980" cy="277396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3" name="Google Shape;53;p33"/>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6"/>
        <p:cNvGrpSpPr/>
        <p:nvPr/>
      </p:nvGrpSpPr>
      <p:grpSpPr>
        <a:xfrm>
          <a:off x="0" y="0"/>
          <a:ext cx="0" cy="0"/>
          <a:chOff x="0" y="0"/>
          <a:chExt cx="0" cy="0"/>
        </a:xfrm>
      </p:grpSpPr>
      <p:grpSp>
        <p:nvGrpSpPr>
          <p:cNvPr id="57" name="Google Shape;57;p34"/>
          <p:cNvGrpSpPr/>
          <p:nvPr/>
        </p:nvGrpSpPr>
        <p:grpSpPr>
          <a:xfrm>
            <a:off x="-1588" y="0"/>
            <a:ext cx="9145588" cy="6860798"/>
            <a:chOff x="-1588" y="0"/>
            <a:chExt cx="9145588" cy="6860798"/>
          </a:xfrm>
        </p:grpSpPr>
        <p:sp>
          <p:nvSpPr>
            <p:cNvPr id="58" name="Google Shape;58;p34"/>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4"/>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4"/>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66" name="Google Shape;66;p34"/>
            <p:cNvSpPr/>
            <p:nvPr/>
          </p:nvSpPr>
          <p:spPr>
            <a:xfrm rot="-5912394">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8" name="Google Shape;68;p34"/>
          <p:cNvSpPr txBox="1">
            <a:spLocks noGrp="1"/>
          </p:cNvSpPr>
          <p:nvPr>
            <p:ph type="title"/>
          </p:nvPr>
        </p:nvSpPr>
        <p:spPr>
          <a:xfrm>
            <a:off x="877534" y="2257588"/>
            <a:ext cx="3090672" cy="30203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4"/>
          <p:cNvSpPr txBox="1">
            <a:spLocks noGrp="1"/>
          </p:cNvSpPr>
          <p:nvPr>
            <p:ph type="body" idx="1"/>
          </p:nvPr>
        </p:nvSpPr>
        <p:spPr>
          <a:xfrm>
            <a:off x="5119261" y="2257588"/>
            <a:ext cx="3082516" cy="3020344"/>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70" name="Google Shape;70;p34"/>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body" idx="1"/>
          </p:nvPr>
        </p:nvSpPr>
        <p:spPr>
          <a:xfrm>
            <a:off x="866440" y="2489200"/>
            <a:ext cx="3636980" cy="353060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7" name="Google Shape;77;p35"/>
          <p:cNvSpPr txBox="1">
            <a:spLocks noGrp="1"/>
          </p:cNvSpPr>
          <p:nvPr>
            <p:ph type="body" idx="2"/>
          </p:nvPr>
        </p:nvSpPr>
        <p:spPr>
          <a:xfrm>
            <a:off x="4640581" y="2489203"/>
            <a:ext cx="3636980" cy="3530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8" name="Google Shape;78;p35"/>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36"/>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6"/>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7"/>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7"/>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7"/>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1"/>
        <p:cNvGrpSpPr/>
        <p:nvPr/>
      </p:nvGrpSpPr>
      <p:grpSpPr>
        <a:xfrm>
          <a:off x="0" y="0"/>
          <a:ext cx="0" cy="0"/>
          <a:chOff x="0" y="0"/>
          <a:chExt cx="0" cy="0"/>
        </a:xfrm>
      </p:grpSpPr>
      <p:grpSp>
        <p:nvGrpSpPr>
          <p:cNvPr id="92" name="Google Shape;92;p38"/>
          <p:cNvGrpSpPr/>
          <p:nvPr/>
        </p:nvGrpSpPr>
        <p:grpSpPr>
          <a:xfrm>
            <a:off x="-1588" y="0"/>
            <a:ext cx="9145588" cy="6860798"/>
            <a:chOff x="-1588" y="0"/>
            <a:chExt cx="9145588" cy="6860798"/>
          </a:xfrm>
        </p:grpSpPr>
        <p:sp>
          <p:nvSpPr>
            <p:cNvPr id="93" name="Google Shape;93;p38"/>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8"/>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8"/>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8"/>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8"/>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8"/>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8"/>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1" name="Google Shape;101;p38"/>
            <p:cNvSpPr/>
            <p:nvPr/>
          </p:nvSpPr>
          <p:spPr>
            <a:xfrm rot="-5912394">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8"/>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3" name="Google Shape;103;p38"/>
          <p:cNvSpPr txBox="1">
            <a:spLocks noGrp="1"/>
          </p:cNvSpPr>
          <p:nvPr>
            <p:ph type="title"/>
          </p:nvPr>
        </p:nvSpPr>
        <p:spPr>
          <a:xfrm>
            <a:off x="866440" y="1447800"/>
            <a:ext cx="2712590" cy="149558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8"/>
          <p:cNvSpPr txBox="1">
            <a:spLocks noGrp="1"/>
          </p:cNvSpPr>
          <p:nvPr>
            <p:ph type="body" idx="1"/>
          </p:nvPr>
        </p:nvSpPr>
        <p:spPr>
          <a:xfrm>
            <a:off x="4568927" y="1447800"/>
            <a:ext cx="3632850"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38"/>
          <p:cNvSpPr txBox="1">
            <a:spLocks noGrp="1"/>
          </p:cNvSpPr>
          <p:nvPr>
            <p:ph type="body" idx="2"/>
          </p:nvPr>
        </p:nvSpPr>
        <p:spPr>
          <a:xfrm>
            <a:off x="866441" y="3086845"/>
            <a:ext cx="2712589" cy="293370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38"/>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8"/>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8"/>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grpSp>
        <p:nvGrpSpPr>
          <p:cNvPr id="111" name="Google Shape;111;p39"/>
          <p:cNvGrpSpPr/>
          <p:nvPr/>
        </p:nvGrpSpPr>
        <p:grpSpPr>
          <a:xfrm>
            <a:off x="-1588" y="0"/>
            <a:ext cx="9145588" cy="6860798"/>
            <a:chOff x="-1588" y="0"/>
            <a:chExt cx="9145588" cy="6860798"/>
          </a:xfrm>
        </p:grpSpPr>
        <p:sp>
          <p:nvSpPr>
            <p:cNvPr id="112" name="Google Shape;112;p39"/>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9"/>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9"/>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9"/>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9"/>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9"/>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9"/>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0" name="Google Shape;120;p39"/>
            <p:cNvSpPr/>
            <p:nvPr/>
          </p:nvSpPr>
          <p:spPr>
            <a:xfrm rot="-5912394">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2" name="Google Shape;122;p39"/>
          <p:cNvSpPr txBox="1">
            <a:spLocks noGrp="1"/>
          </p:cNvSpPr>
          <p:nvPr>
            <p:ph type="title"/>
          </p:nvPr>
        </p:nvSpPr>
        <p:spPr>
          <a:xfrm>
            <a:off x="866440" y="1381390"/>
            <a:ext cx="2987089"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9"/>
          <p:cNvSpPr>
            <a:spLocks noGrp="1"/>
          </p:cNvSpPr>
          <p:nvPr>
            <p:ph type="pic" idx="2"/>
          </p:nvPr>
        </p:nvSpPr>
        <p:spPr>
          <a:xfrm>
            <a:off x="4722909" y="1320800"/>
            <a:ext cx="2791102" cy="42164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4" name="Google Shape;124;p39"/>
          <p:cNvSpPr txBox="1">
            <a:spLocks noGrp="1"/>
          </p:cNvSpPr>
          <p:nvPr>
            <p:ph type="body" idx="1"/>
          </p:nvPr>
        </p:nvSpPr>
        <p:spPr>
          <a:xfrm>
            <a:off x="866440" y="3086100"/>
            <a:ext cx="2987089" cy="24511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5" name="Google Shape;125;p39"/>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9"/>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9"/>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9"/>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a:solidFill>
                  <a:schemeClr val="lt1"/>
                </a:solidFill>
                <a:latin typeface="Century Gothic"/>
                <a:ea typeface="Century Gothic"/>
                <a:cs typeface="Century Gothic"/>
                <a:sym typeface="Century Gothic"/>
              </a:defRPr>
            </a:lvl1pPr>
            <a:lvl2pPr marL="0" lvl="1" indent="0" algn="ctr">
              <a:spcBef>
                <a:spcPts val="0"/>
              </a:spcBef>
              <a:buNone/>
              <a:defRPr sz="2800">
                <a:solidFill>
                  <a:schemeClr val="lt1"/>
                </a:solidFill>
                <a:latin typeface="Century Gothic"/>
                <a:ea typeface="Century Gothic"/>
                <a:cs typeface="Century Gothic"/>
                <a:sym typeface="Century Gothic"/>
              </a:defRPr>
            </a:lvl2pPr>
            <a:lvl3pPr marL="0" lvl="2" indent="0" algn="ctr">
              <a:spcBef>
                <a:spcPts val="0"/>
              </a:spcBef>
              <a:buNone/>
              <a:defRPr sz="2800">
                <a:solidFill>
                  <a:schemeClr val="lt1"/>
                </a:solidFill>
                <a:latin typeface="Century Gothic"/>
                <a:ea typeface="Century Gothic"/>
                <a:cs typeface="Century Gothic"/>
                <a:sym typeface="Century Gothic"/>
              </a:defRPr>
            </a:lvl3pPr>
            <a:lvl4pPr marL="0" lvl="3" indent="0" algn="ctr">
              <a:spcBef>
                <a:spcPts val="0"/>
              </a:spcBef>
              <a:buNone/>
              <a:defRPr sz="2800">
                <a:solidFill>
                  <a:schemeClr val="lt1"/>
                </a:solidFill>
                <a:latin typeface="Century Gothic"/>
                <a:ea typeface="Century Gothic"/>
                <a:cs typeface="Century Gothic"/>
                <a:sym typeface="Century Gothic"/>
              </a:defRPr>
            </a:lvl4pPr>
            <a:lvl5pPr marL="0" lvl="4" indent="0" algn="ctr">
              <a:spcBef>
                <a:spcPts val="0"/>
              </a:spcBef>
              <a:buNone/>
              <a:defRPr sz="2800">
                <a:solidFill>
                  <a:schemeClr val="lt1"/>
                </a:solidFill>
                <a:latin typeface="Century Gothic"/>
                <a:ea typeface="Century Gothic"/>
                <a:cs typeface="Century Gothic"/>
                <a:sym typeface="Century Gothic"/>
              </a:defRPr>
            </a:lvl5pPr>
            <a:lvl6pPr marL="0" lvl="5" indent="0" algn="ctr">
              <a:spcBef>
                <a:spcPts val="0"/>
              </a:spcBef>
              <a:buNone/>
              <a:defRPr sz="2800">
                <a:solidFill>
                  <a:schemeClr val="lt1"/>
                </a:solidFill>
                <a:latin typeface="Century Gothic"/>
                <a:ea typeface="Century Gothic"/>
                <a:cs typeface="Century Gothic"/>
                <a:sym typeface="Century Gothic"/>
              </a:defRPr>
            </a:lvl6pPr>
            <a:lvl7pPr marL="0" lvl="6" indent="0" algn="ctr">
              <a:spcBef>
                <a:spcPts val="0"/>
              </a:spcBef>
              <a:buNone/>
              <a:defRPr sz="2800">
                <a:solidFill>
                  <a:schemeClr val="lt1"/>
                </a:solidFill>
                <a:latin typeface="Century Gothic"/>
                <a:ea typeface="Century Gothic"/>
                <a:cs typeface="Century Gothic"/>
                <a:sym typeface="Century Gothic"/>
              </a:defRPr>
            </a:lvl7pPr>
            <a:lvl8pPr marL="0" lvl="7" indent="0" algn="ctr">
              <a:spcBef>
                <a:spcPts val="0"/>
              </a:spcBef>
              <a:buNone/>
              <a:defRPr sz="2800">
                <a:solidFill>
                  <a:schemeClr val="lt1"/>
                </a:solidFill>
                <a:latin typeface="Century Gothic"/>
                <a:ea typeface="Century Gothic"/>
                <a:cs typeface="Century Gothic"/>
                <a:sym typeface="Century Gothic"/>
              </a:defRPr>
            </a:lvl8pPr>
            <a:lvl9pPr marL="0" lvl="8" indent="0" algn="ctr">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0"/>
          <p:cNvGrpSpPr/>
          <p:nvPr/>
        </p:nvGrpSpPr>
        <p:grpSpPr>
          <a:xfrm>
            <a:off x="-1588" y="0"/>
            <a:ext cx="9145588" cy="6860798"/>
            <a:chOff x="-1588" y="0"/>
            <a:chExt cx="9145588" cy="6860798"/>
          </a:xfrm>
        </p:grpSpPr>
        <p:sp>
          <p:nvSpPr>
            <p:cNvPr id="11" name="Google Shape;11;p30"/>
            <p:cNvSpPr/>
            <p:nvPr/>
          </p:nvSpPr>
          <p:spPr>
            <a:xfrm>
              <a:off x="0" y="0"/>
              <a:ext cx="9118832" cy="6858000"/>
            </a:xfrm>
            <a:prstGeom prst="rect">
              <a:avLst/>
            </a:prstGeom>
            <a:blipFill rotWithShape="1">
              <a:blip r:embed="rId19">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0"/>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0"/>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0"/>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0"/>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0"/>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0"/>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3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30"/>
          <p:cNvSpPr txBox="1">
            <a:spLocks noGrp="1"/>
          </p:cNvSpPr>
          <p:nvPr>
            <p:ph type="title"/>
          </p:nvPr>
        </p:nvSpPr>
        <p:spPr>
          <a:xfrm>
            <a:off x="866440" y="927099"/>
            <a:ext cx="6345260" cy="70986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0"/>
          <p:cNvSpPr txBox="1">
            <a:spLocks noGrp="1"/>
          </p:cNvSpPr>
          <p:nvPr>
            <p:ph type="body" idx="1"/>
          </p:nvPr>
        </p:nvSpPr>
        <p:spPr>
          <a:xfrm>
            <a:off x="864382" y="2489200"/>
            <a:ext cx="6345260" cy="35306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0"/>
          <p:cNvSpPr txBox="1">
            <a:spLocks noGrp="1"/>
          </p:cNvSpPr>
          <p:nvPr>
            <p:ph type="dt" idx="10"/>
          </p:nvPr>
        </p:nvSpPr>
        <p:spPr>
          <a:xfrm>
            <a:off x="7574443" y="6365498"/>
            <a:ext cx="990599" cy="228659"/>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30"/>
          <p:cNvSpPr txBox="1">
            <a:spLocks noGrp="1"/>
          </p:cNvSpPr>
          <p:nvPr>
            <p:ph type="ftr" idx="11"/>
          </p:nvPr>
        </p:nvSpPr>
        <p:spPr>
          <a:xfrm>
            <a:off x="590843" y="6365497"/>
            <a:ext cx="3859795" cy="2286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3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0"/>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
          <p:cNvSpPr txBox="1">
            <a:spLocks noGrp="1"/>
          </p:cNvSpPr>
          <p:nvPr>
            <p:ph type="ctrTitle"/>
          </p:nvPr>
        </p:nvSpPr>
        <p:spPr>
          <a:xfrm>
            <a:off x="495300" y="1295400"/>
            <a:ext cx="8153400" cy="14700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4800"/>
              <a:buFont typeface="Century Gothic"/>
              <a:buNone/>
            </a:pPr>
            <a:r>
              <a:rPr lang="en-US"/>
              <a:t>Marble Falls High School </a:t>
            </a:r>
            <a:br>
              <a:rPr lang="en-US"/>
            </a:br>
            <a:r>
              <a:rPr lang="en-US"/>
              <a:t>Course Registration for 2024-2025</a:t>
            </a:r>
            <a:endParaRPr/>
          </a:p>
        </p:txBody>
      </p:sp>
      <p:pic>
        <p:nvPicPr>
          <p:cNvPr id="261" name="Google Shape;261;p1"/>
          <p:cNvPicPr preferRelativeResize="0"/>
          <p:nvPr/>
        </p:nvPicPr>
        <p:blipFill rotWithShape="1">
          <a:blip r:embed="rId3">
            <a:alphaModFix/>
          </a:blip>
          <a:srcRect/>
          <a:stretch/>
        </p:blipFill>
        <p:spPr>
          <a:xfrm>
            <a:off x="2397062" y="3048000"/>
            <a:ext cx="4349876" cy="294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676085092b_0_537"/>
          <p:cNvSpPr txBox="1">
            <a:spLocks noGrp="1"/>
          </p:cNvSpPr>
          <p:nvPr>
            <p:ph type="title"/>
          </p:nvPr>
        </p:nvSpPr>
        <p:spPr>
          <a:xfrm>
            <a:off x="1400164" y="542600"/>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325" name="Google Shape;325;g2676085092b_0_537"/>
          <p:cNvPicPr preferRelativeResize="0"/>
          <p:nvPr/>
        </p:nvPicPr>
        <p:blipFill rotWithShape="1">
          <a:blip r:embed="rId3">
            <a:alphaModFix/>
          </a:blip>
          <a:srcRect/>
          <a:stretch/>
        </p:blipFill>
        <p:spPr>
          <a:xfrm>
            <a:off x="288175" y="2614938"/>
            <a:ext cx="8700674" cy="1628125"/>
          </a:xfrm>
          <a:prstGeom prst="rect">
            <a:avLst/>
          </a:prstGeom>
          <a:noFill/>
          <a:ln>
            <a:noFill/>
          </a:ln>
        </p:spPr>
      </p:pic>
      <p:pic>
        <p:nvPicPr>
          <p:cNvPr id="326" name="Google Shape;326;g2676085092b_0_537"/>
          <p:cNvPicPr preferRelativeResize="0"/>
          <p:nvPr/>
        </p:nvPicPr>
        <p:blipFill rotWithShape="1">
          <a:blip r:embed="rId4">
            <a:alphaModFix/>
          </a:blip>
          <a:srcRect/>
          <a:stretch/>
        </p:blipFill>
        <p:spPr>
          <a:xfrm>
            <a:off x="155150" y="4433375"/>
            <a:ext cx="8833700" cy="134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676085092b_0_1324"/>
          <p:cNvSpPr txBox="1">
            <a:spLocks noGrp="1"/>
          </p:cNvSpPr>
          <p:nvPr>
            <p:ph type="title"/>
          </p:nvPr>
        </p:nvSpPr>
        <p:spPr>
          <a:xfrm>
            <a:off x="838200" y="457200"/>
            <a:ext cx="7696800" cy="1201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000"/>
              <a:buFont typeface="Century Gothic"/>
              <a:buNone/>
            </a:pPr>
            <a:r>
              <a:rPr lang="en-US" sz="4000" b="1" u="sng"/>
              <a:t>How do I make my schedule?</a:t>
            </a:r>
            <a:endParaRPr/>
          </a:p>
        </p:txBody>
      </p:sp>
      <p:sp>
        <p:nvSpPr>
          <p:cNvPr id="332" name="Google Shape;332;g2676085092b_0_1324"/>
          <p:cNvSpPr txBox="1">
            <a:spLocks noGrp="1"/>
          </p:cNvSpPr>
          <p:nvPr>
            <p:ph type="body" idx="1"/>
          </p:nvPr>
        </p:nvSpPr>
        <p:spPr>
          <a:xfrm>
            <a:off x="430866" y="2209800"/>
            <a:ext cx="8229600" cy="4298700"/>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SzPts val="1440"/>
              <a:buFont typeface="Century Gothic"/>
              <a:buAutoNum type="arabicPeriod"/>
            </a:pPr>
            <a:r>
              <a:rPr lang="en-US" b="0">
                <a:latin typeface="Arial Narrow"/>
                <a:ea typeface="Arial Narrow"/>
                <a:cs typeface="Arial Narrow"/>
                <a:sym typeface="Arial Narrow"/>
              </a:rPr>
              <a:t>Review Graduation Requirements.</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Review credits earned through Skyward or School L</a:t>
            </a:r>
            <a:r>
              <a:rPr lang="en-US">
                <a:latin typeface="Arial Narrow"/>
                <a:ea typeface="Arial Narrow"/>
                <a:cs typeface="Arial Narrow"/>
                <a:sym typeface="Arial Narrow"/>
              </a:rPr>
              <a:t>inks.</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Complete choices for your 4-year plan that meet all graduation requirements (this can be adjusted each year).</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Go to the MFHS Counseling website and click on Scheduling tab – Use the course catalog to ensure you complete your chosen endorsement </a:t>
            </a:r>
            <a:r>
              <a:rPr lang="en-US">
                <a:latin typeface="Arial Narrow"/>
                <a:ea typeface="Arial Narrow"/>
                <a:cs typeface="Arial Narrow"/>
                <a:sym typeface="Arial Narrow"/>
              </a:rPr>
              <a:t>or use the School Links information to find your pathway to an endorsement. A</a:t>
            </a:r>
            <a:r>
              <a:rPr lang="en-US" b="0">
                <a:latin typeface="Arial Narrow"/>
                <a:ea typeface="Arial Narrow"/>
                <a:cs typeface="Arial Narrow"/>
                <a:sym typeface="Arial Narrow"/>
              </a:rPr>
              <a:t>n endorsement is required to graduate.</a:t>
            </a:r>
            <a:endParaRPr/>
          </a:p>
          <a:p>
            <a:pPr marL="514350" lvl="0" indent="-514350" algn="l" rtl="0">
              <a:lnSpc>
                <a:spcPct val="100000"/>
              </a:lnSpc>
              <a:spcBef>
                <a:spcPts val="1000"/>
              </a:spcBef>
              <a:spcAft>
                <a:spcPts val="0"/>
              </a:spcAft>
              <a:buSzPts val="1440"/>
              <a:buFont typeface="Century Gothic"/>
              <a:buAutoNum type="arabicPeriod"/>
            </a:pPr>
            <a:r>
              <a:rPr lang="en-US" b="0">
                <a:latin typeface="Arial Narrow"/>
                <a:ea typeface="Arial Narrow"/>
                <a:cs typeface="Arial Narrow"/>
                <a:sym typeface="Arial Narrow"/>
              </a:rPr>
              <a:t>Enter your choices in </a:t>
            </a:r>
            <a:r>
              <a:rPr lang="en-US">
                <a:latin typeface="Arial Narrow"/>
                <a:ea typeface="Arial Narrow"/>
                <a:cs typeface="Arial Narrow"/>
                <a:sym typeface="Arial Narrow"/>
              </a:rPr>
              <a:t>School Links</a:t>
            </a:r>
            <a:r>
              <a:rPr lang="en-US" b="0">
                <a:latin typeface="Arial Narrow"/>
                <a:ea typeface="Arial Narrow"/>
                <a:cs typeface="Arial Narrow"/>
                <a:sym typeface="Arial Narrow"/>
              </a:rPr>
              <a:t>! </a:t>
            </a:r>
            <a:r>
              <a:rPr lang="en-US">
                <a:latin typeface="Arial Narrow"/>
                <a:ea typeface="Arial Narrow"/>
                <a:cs typeface="Arial Narrow"/>
                <a:sym typeface="Arial Narrow"/>
              </a:rPr>
              <a:t>School Links course choices</a:t>
            </a:r>
            <a:r>
              <a:rPr lang="en-US" b="0">
                <a:latin typeface="Arial Narrow"/>
                <a:ea typeface="Arial Narrow"/>
                <a:cs typeface="Arial Narrow"/>
                <a:sym typeface="Arial Narrow"/>
              </a:rPr>
              <a:t> will complete your course requests for 1</a:t>
            </a:r>
            <a:r>
              <a:rPr lang="en-US">
                <a:latin typeface="Arial Narrow"/>
                <a:ea typeface="Arial Narrow"/>
                <a:cs typeface="Arial Narrow"/>
                <a:sym typeface="Arial Narrow"/>
              </a:rPr>
              <a:t>1</a:t>
            </a:r>
            <a:r>
              <a:rPr lang="en-US" b="0" baseline="30000">
                <a:latin typeface="Arial Narrow"/>
                <a:ea typeface="Arial Narrow"/>
                <a:cs typeface="Arial Narrow"/>
                <a:sym typeface="Arial Narrow"/>
              </a:rPr>
              <a:t>th</a:t>
            </a:r>
            <a:r>
              <a:rPr lang="en-US" b="0">
                <a:latin typeface="Arial Narrow"/>
                <a:ea typeface="Arial Narrow"/>
                <a:cs typeface="Arial Narrow"/>
                <a:sym typeface="Arial Narrow"/>
              </a:rPr>
              <a:t> grade. Choices 1-8 will be your requested courses. You must also choose alternates. </a:t>
            </a:r>
            <a:endParaRPr/>
          </a:p>
          <a:p>
            <a:pPr marL="514350" lvl="0" indent="-514350" algn="l" rtl="0">
              <a:lnSpc>
                <a:spcPct val="100000"/>
              </a:lnSpc>
              <a:spcBef>
                <a:spcPts val="1000"/>
              </a:spcBef>
              <a:spcAft>
                <a:spcPts val="0"/>
              </a:spcAft>
              <a:buSzPts val="1440"/>
              <a:buFont typeface="Century Gothic"/>
              <a:buAutoNum type="arabicPeriod"/>
            </a:pPr>
            <a:r>
              <a:rPr lang="en-US" b="0">
                <a:solidFill>
                  <a:srgbClr val="FF0000"/>
                </a:solidFill>
                <a:latin typeface="Arial Narrow"/>
                <a:ea typeface="Arial Narrow"/>
                <a:cs typeface="Arial Narrow"/>
                <a:sym typeface="Arial Narrow"/>
              </a:rPr>
              <a:t>If you do not pick classes, including alternates, they will be selected for you and may not be able to change!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676085092b_0_1586"/>
          <p:cNvSpPr txBox="1">
            <a:spLocks noGrp="1"/>
          </p:cNvSpPr>
          <p:nvPr>
            <p:ph type="body" idx="1"/>
          </p:nvPr>
        </p:nvSpPr>
        <p:spPr>
          <a:xfrm>
            <a:off x="126000" y="2135725"/>
            <a:ext cx="8739600" cy="4166400"/>
          </a:xfrm>
          <a:prstGeom prst="rect">
            <a:avLst/>
          </a:prstGeom>
          <a:noFill/>
          <a:ln>
            <a:noFill/>
          </a:ln>
        </p:spPr>
        <p:txBody>
          <a:bodyPr spcFirstLastPara="1" wrap="square" lIns="91425" tIns="45700" rIns="91425" bIns="45700" anchor="t" anchorCtr="0">
            <a:normAutofit/>
          </a:bodyPr>
          <a:lstStyle/>
          <a:p>
            <a:pPr marL="587502" lvl="0" indent="-514350" algn="l" rtl="0">
              <a:lnSpc>
                <a:spcPct val="100000"/>
              </a:lnSpc>
              <a:spcBef>
                <a:spcPts val="0"/>
              </a:spcBef>
              <a:spcAft>
                <a:spcPts val="0"/>
              </a:spcAft>
              <a:buSzPts val="1440"/>
              <a:buFont typeface="Century Gothic"/>
              <a:buAutoNum type="arabicPeriod"/>
            </a:pPr>
            <a:r>
              <a:rPr lang="en-US"/>
              <a:t>Log-in to “Single Sign-on”. </a:t>
            </a:r>
            <a:endParaRPr/>
          </a:p>
          <a:p>
            <a:pPr marL="342900" lvl="0" indent="0" algn="l" rtl="0">
              <a:lnSpc>
                <a:spcPct val="100000"/>
              </a:lnSpc>
              <a:spcBef>
                <a:spcPts val="0"/>
              </a:spcBef>
              <a:spcAft>
                <a:spcPts val="0"/>
              </a:spcAft>
              <a:buNone/>
            </a:pPr>
            <a:endParaRPr/>
          </a:p>
          <a:p>
            <a:pPr marL="587502" lvl="0" indent="-514350" algn="l" rtl="0">
              <a:lnSpc>
                <a:spcPct val="100000"/>
              </a:lnSpc>
              <a:spcBef>
                <a:spcPts val="1000"/>
              </a:spcBef>
              <a:spcAft>
                <a:spcPts val="0"/>
              </a:spcAft>
              <a:buSzPts val="1440"/>
              <a:buFont typeface="Century Gothic"/>
              <a:buAutoNum type="arabicPeriod"/>
            </a:pPr>
            <a:r>
              <a:rPr lang="en-US"/>
              <a:t>Click on School Links. Log-in and complete the initial information.  </a:t>
            </a:r>
            <a:endParaRPr/>
          </a:p>
          <a:p>
            <a:pPr marL="342900" lvl="0" indent="0" algn="l" rtl="0">
              <a:lnSpc>
                <a:spcPct val="100000"/>
              </a:lnSpc>
              <a:spcBef>
                <a:spcPts val="1000"/>
              </a:spcBef>
              <a:spcAft>
                <a:spcPts val="0"/>
              </a:spcAft>
              <a:buNone/>
            </a:pPr>
            <a:endParaRPr/>
          </a:p>
          <a:p>
            <a:pPr marL="587502" lvl="0" indent="-514350" algn="l" rtl="0">
              <a:lnSpc>
                <a:spcPct val="100000"/>
              </a:lnSpc>
              <a:spcBef>
                <a:spcPts val="1000"/>
              </a:spcBef>
              <a:spcAft>
                <a:spcPts val="0"/>
              </a:spcAft>
              <a:buSzPts val="1440"/>
              <a:buFont typeface="Century Gothic"/>
              <a:buAutoNum type="arabicPeriod"/>
            </a:pPr>
            <a:r>
              <a:rPr lang="en-US"/>
              <a:t>Click on  “School” link.			Click on course planner.</a:t>
            </a:r>
            <a:endParaRPr/>
          </a:p>
          <a:p>
            <a:pPr marL="0" lvl="0" indent="0" algn="l" rtl="0">
              <a:lnSpc>
                <a:spcPct val="100000"/>
              </a:lnSpc>
              <a:spcBef>
                <a:spcPts val="1000"/>
              </a:spcBef>
              <a:spcAft>
                <a:spcPts val="0"/>
              </a:spcAft>
              <a:buNone/>
            </a:pPr>
            <a:endParaRPr/>
          </a:p>
          <a:p>
            <a:pPr marL="587502" lvl="0" indent="-514350" algn="l" rtl="0">
              <a:lnSpc>
                <a:spcPct val="100000"/>
              </a:lnSpc>
              <a:spcBef>
                <a:spcPts val="1000"/>
              </a:spcBef>
              <a:spcAft>
                <a:spcPts val="0"/>
              </a:spcAft>
              <a:buSzPts val="1440"/>
              <a:buFont typeface="Century Gothic"/>
              <a:buAutoNum type="arabicPeriod"/>
            </a:pPr>
            <a:r>
              <a:rPr lang="en-US"/>
              <a:t>Select continue if/when you see “Program of Study”. </a:t>
            </a:r>
            <a:endParaRPr/>
          </a:p>
          <a:p>
            <a:pPr marL="342900" lvl="0" indent="0" algn="l" rtl="0">
              <a:lnSpc>
                <a:spcPct val="100000"/>
              </a:lnSpc>
              <a:spcBef>
                <a:spcPts val="1000"/>
              </a:spcBef>
              <a:spcAft>
                <a:spcPts val="0"/>
              </a:spcAft>
              <a:buNone/>
            </a:pPr>
            <a:endParaRPr/>
          </a:p>
          <a:p>
            <a:pPr marL="587502" lvl="0" indent="-514350" algn="l" rtl="0">
              <a:lnSpc>
                <a:spcPct val="100000"/>
              </a:lnSpc>
              <a:spcBef>
                <a:spcPts val="1000"/>
              </a:spcBef>
              <a:spcAft>
                <a:spcPts val="0"/>
              </a:spcAft>
              <a:buSzPts val="1440"/>
              <a:buFont typeface="Century Gothic"/>
              <a:buAutoNum type="arabicPeriod"/>
            </a:pPr>
            <a:r>
              <a:rPr lang="en-US"/>
              <a:t>Select the classes to complete your 4 year plan as we guide you through the process!</a:t>
            </a:r>
            <a:endParaRPr/>
          </a:p>
          <a:p>
            <a:pPr marL="587502" lvl="0" indent="-422910" algn="l" rtl="0">
              <a:lnSpc>
                <a:spcPct val="100000"/>
              </a:lnSpc>
              <a:spcBef>
                <a:spcPts val="1000"/>
              </a:spcBef>
              <a:spcAft>
                <a:spcPts val="0"/>
              </a:spcAft>
              <a:buSzPts val="1440"/>
              <a:buFont typeface="Century Gothic"/>
              <a:buNone/>
            </a:pPr>
            <a:endParaRPr/>
          </a:p>
        </p:txBody>
      </p:sp>
      <p:sp>
        <p:nvSpPr>
          <p:cNvPr id="338" name="Google Shape;338;g2676085092b_0_1586"/>
          <p:cNvSpPr txBox="1">
            <a:spLocks noGrp="1"/>
          </p:cNvSpPr>
          <p:nvPr>
            <p:ph type="title"/>
          </p:nvPr>
        </p:nvSpPr>
        <p:spPr>
          <a:xfrm>
            <a:off x="381000" y="914400"/>
            <a:ext cx="8229600" cy="58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entury Gothic"/>
              <a:buNone/>
            </a:pPr>
            <a:r>
              <a:rPr lang="en-US" sz="4000" u="sng"/>
              <a:t>Log-in to School Links </a:t>
            </a:r>
            <a:endParaRPr/>
          </a:p>
        </p:txBody>
      </p:sp>
      <p:pic>
        <p:nvPicPr>
          <p:cNvPr id="339" name="Google Shape;339;g2676085092b_0_1586"/>
          <p:cNvPicPr preferRelativeResize="0"/>
          <p:nvPr/>
        </p:nvPicPr>
        <p:blipFill rotWithShape="1">
          <a:blip r:embed="rId3">
            <a:alphaModFix/>
          </a:blip>
          <a:srcRect/>
          <a:stretch/>
        </p:blipFill>
        <p:spPr>
          <a:xfrm>
            <a:off x="3418800" y="3557246"/>
            <a:ext cx="771525" cy="628650"/>
          </a:xfrm>
          <a:prstGeom prst="rect">
            <a:avLst/>
          </a:prstGeom>
          <a:noFill/>
          <a:ln>
            <a:noFill/>
          </a:ln>
        </p:spPr>
      </p:pic>
      <p:pic>
        <p:nvPicPr>
          <p:cNvPr id="340" name="Google Shape;340;g2676085092b_0_1586"/>
          <p:cNvPicPr preferRelativeResize="0"/>
          <p:nvPr/>
        </p:nvPicPr>
        <p:blipFill rotWithShape="1">
          <a:blip r:embed="rId4">
            <a:alphaModFix/>
          </a:blip>
          <a:srcRect/>
          <a:stretch/>
        </p:blipFill>
        <p:spPr>
          <a:xfrm>
            <a:off x="7965600" y="2559961"/>
            <a:ext cx="900000" cy="997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676085092b_0_1850"/>
          <p:cNvSpPr txBox="1">
            <a:spLocks noGrp="1"/>
          </p:cNvSpPr>
          <p:nvPr>
            <p:ph type="title"/>
          </p:nvPr>
        </p:nvSpPr>
        <p:spPr>
          <a:xfrm>
            <a:off x="502584" y="692313"/>
            <a:ext cx="8229600" cy="112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u="sng"/>
              <a:t>How to fill out your Course Requests</a:t>
            </a:r>
            <a:endParaRPr/>
          </a:p>
        </p:txBody>
      </p:sp>
      <p:sp>
        <p:nvSpPr>
          <p:cNvPr id="346" name="Google Shape;346;g2676085092b_0_1850"/>
          <p:cNvSpPr txBox="1">
            <a:spLocks noGrp="1"/>
          </p:cNvSpPr>
          <p:nvPr>
            <p:ph type="body" idx="1"/>
          </p:nvPr>
        </p:nvSpPr>
        <p:spPr>
          <a:xfrm>
            <a:off x="152400" y="2438400"/>
            <a:ext cx="8839200" cy="4276800"/>
          </a:xfrm>
          <a:prstGeom prst="rect">
            <a:avLst/>
          </a:prstGeom>
          <a:noFill/>
          <a:ln>
            <a:noFill/>
          </a:ln>
        </p:spPr>
        <p:txBody>
          <a:bodyPr spcFirstLastPara="1" wrap="square" lIns="91425" tIns="45700" rIns="91425" bIns="45700" anchor="t" anchorCtr="0">
            <a:normAutofit/>
          </a:bodyPr>
          <a:lstStyle/>
          <a:p>
            <a:pPr marL="0" lvl="1" indent="0" algn="l" rtl="0">
              <a:lnSpc>
                <a:spcPct val="100000"/>
              </a:lnSpc>
              <a:spcBef>
                <a:spcPts val="0"/>
              </a:spcBef>
              <a:spcAft>
                <a:spcPts val="0"/>
              </a:spcAft>
              <a:buSzPts val="2000"/>
              <a:buNone/>
            </a:pPr>
            <a:r>
              <a:rPr lang="en-US" sz="2500" b="1"/>
              <a:t>            </a:t>
            </a:r>
            <a:r>
              <a:rPr lang="en-US" sz="2500" b="1">
                <a:solidFill>
                  <a:srgbClr val="FF0000"/>
                </a:solidFill>
              </a:rPr>
              <a:t>Stay with me and we will fill it out together.</a:t>
            </a:r>
            <a:endParaRPr/>
          </a:p>
          <a:p>
            <a:pPr marL="514350" lvl="1" indent="-514350" algn="l" rtl="0">
              <a:lnSpc>
                <a:spcPct val="100000"/>
              </a:lnSpc>
              <a:spcBef>
                <a:spcPts val="1000"/>
              </a:spcBef>
              <a:spcAft>
                <a:spcPts val="0"/>
              </a:spcAft>
              <a:buSzPts val="1280"/>
              <a:buFont typeface="Century Gothic"/>
              <a:buAutoNum type="arabicPeriod"/>
            </a:pPr>
            <a:r>
              <a:rPr lang="en-US" b="1"/>
              <a:t>Review credits needed to graduate and plan your course requests accordingly.</a:t>
            </a:r>
            <a:endParaRPr/>
          </a:p>
          <a:p>
            <a:pPr marL="514350" lvl="1" indent="-514350" algn="l" rtl="0">
              <a:lnSpc>
                <a:spcPct val="100000"/>
              </a:lnSpc>
              <a:spcBef>
                <a:spcPts val="1000"/>
              </a:spcBef>
              <a:spcAft>
                <a:spcPts val="0"/>
              </a:spcAft>
              <a:buSzPts val="1280"/>
              <a:buFont typeface="Century Gothic"/>
              <a:buAutoNum type="arabicPeriod"/>
            </a:pPr>
            <a:r>
              <a:rPr lang="en-US" b="1"/>
              <a:t>Click on “Add another Course” for (English, Math, etc.) and options will come up to pick from that content area.</a:t>
            </a:r>
            <a:endParaRPr/>
          </a:p>
          <a:p>
            <a:pPr marL="514350" lvl="1" indent="-514350" algn="l" rtl="0">
              <a:lnSpc>
                <a:spcPct val="100000"/>
              </a:lnSpc>
              <a:spcBef>
                <a:spcPts val="1000"/>
              </a:spcBef>
              <a:spcAft>
                <a:spcPts val="0"/>
              </a:spcAft>
              <a:buSzPts val="1280"/>
              <a:buFont typeface="Century Gothic"/>
              <a:buAutoNum type="arabicPeriod"/>
            </a:pPr>
            <a:r>
              <a:rPr lang="en-US" b="1"/>
              <a:t>You will choose courses to fill 8 academic hours and you will choose alternates.</a:t>
            </a:r>
            <a:endParaRPr b="1"/>
          </a:p>
          <a:p>
            <a:pPr marL="514350" lvl="1" indent="-514350" algn="l" rtl="0">
              <a:lnSpc>
                <a:spcPct val="100000"/>
              </a:lnSpc>
              <a:spcBef>
                <a:spcPts val="1000"/>
              </a:spcBef>
              <a:spcAft>
                <a:spcPts val="0"/>
              </a:spcAft>
              <a:buSzPts val="1440"/>
              <a:buAutoNum type="arabicPeriod"/>
            </a:pPr>
            <a:r>
              <a:rPr lang="en-US" b="1"/>
              <a:t>You can use the short cuts at the top to toggle between content areas.</a:t>
            </a:r>
            <a:endParaRPr b="1"/>
          </a:p>
          <a:p>
            <a:pPr marL="685800" lvl="0" indent="0" algn="l" rtl="0">
              <a:lnSpc>
                <a:spcPct val="100000"/>
              </a:lnSpc>
              <a:spcBef>
                <a:spcPts val="1000"/>
              </a:spcBef>
              <a:spcAft>
                <a:spcPts val="0"/>
              </a:spcAft>
              <a:buSzPts val="1440"/>
              <a:buNone/>
            </a:pPr>
            <a:endParaRPr b="1"/>
          </a:p>
        </p:txBody>
      </p:sp>
      <p:pic>
        <p:nvPicPr>
          <p:cNvPr id="347" name="Google Shape;347;g2676085092b_0_1850"/>
          <p:cNvPicPr preferRelativeResize="0"/>
          <p:nvPr/>
        </p:nvPicPr>
        <p:blipFill rotWithShape="1">
          <a:blip r:embed="rId3">
            <a:alphaModFix/>
          </a:blip>
          <a:srcRect/>
          <a:stretch/>
        </p:blipFill>
        <p:spPr>
          <a:xfrm>
            <a:off x="787950" y="4778600"/>
            <a:ext cx="6723375" cy="898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676085092b_0_2113"/>
          <p:cNvSpPr txBox="1">
            <a:spLocks noGrp="1"/>
          </p:cNvSpPr>
          <p:nvPr>
            <p:ph type="title"/>
          </p:nvPr>
        </p:nvSpPr>
        <p:spPr>
          <a:xfrm>
            <a:off x="865970" y="927098"/>
            <a:ext cx="63438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500"/>
              <a:buFont typeface="Century Gothic"/>
              <a:buNone/>
            </a:pPr>
            <a:r>
              <a:rPr lang="en-US" sz="3500" b="1"/>
              <a:t>Choose your English course for next year:</a:t>
            </a:r>
            <a:endParaRPr/>
          </a:p>
        </p:txBody>
      </p:sp>
      <p:graphicFrame>
        <p:nvGraphicFramePr>
          <p:cNvPr id="353" name="Google Shape;353;g2676085092b_0_2113"/>
          <p:cNvGraphicFramePr/>
          <p:nvPr/>
        </p:nvGraphicFramePr>
        <p:xfrm>
          <a:off x="466165" y="2142288"/>
          <a:ext cx="3000000" cy="3000000"/>
        </p:xfrm>
        <a:graphic>
          <a:graphicData uri="http://schemas.openxmlformats.org/drawingml/2006/table">
            <a:tbl>
              <a:tblPr firstRow="1" bandRow="1">
                <a:noFill/>
                <a:tableStyleId>{5193837D-EDE3-410A-8FC3-EA6C17AEFC70}</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1</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 or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Honors</a:t>
                      </a:r>
                      <a:endParaRPr sz="2000" u="none" strike="noStrike" cap="none">
                        <a:solidFill>
                          <a:schemeClr val="lt2"/>
                        </a:solidFill>
                      </a:endParaRPr>
                    </a:p>
                  </a:txBody>
                  <a:tcPr marL="91450" marR="91450" marT="45725" marB="45725">
                    <a:solidFill>
                      <a:srgbClr val="FFC000"/>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2</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Honors </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u="sng" strike="noStrike" cap="none"/>
                    </a:p>
                    <a:p>
                      <a:pPr marL="0" marR="0" lvl="0" indent="0" algn="ctr" rtl="0">
                        <a:lnSpc>
                          <a:spcPct val="100000"/>
                        </a:lnSpc>
                        <a:spcBef>
                          <a:spcPts val="0"/>
                        </a:spcBef>
                        <a:spcAft>
                          <a:spcPts val="0"/>
                        </a:spcAft>
                        <a:buClr>
                          <a:srgbClr val="000000"/>
                        </a:buClr>
                        <a:buSzPts val="2800"/>
                        <a:buFont typeface="Arial"/>
                        <a:buNone/>
                      </a:pPr>
                      <a:endParaRPr sz="2800" b="1" u="sng" strike="noStrike" cap="none">
                        <a:solidFill>
                          <a:srgbClr val="EEEEEE"/>
                        </a:solidFill>
                      </a:endParaRPr>
                    </a:p>
                  </a:txBody>
                  <a:tcPr marL="91450" marR="91450" marT="45725" marB="45725">
                    <a:solidFill>
                      <a:srgbClr val="BC1B4B"/>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3</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 AP,</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UT OnRamps</a:t>
                      </a:r>
                      <a:endParaRPr sz="2000" u="none" strike="noStrike" cap="none"/>
                    </a:p>
                    <a:p>
                      <a:pPr marL="0" marR="0" lvl="0" indent="0" algn="ctr" rtl="0">
                        <a:lnSpc>
                          <a:spcPct val="100000"/>
                        </a:lnSpc>
                        <a:spcBef>
                          <a:spcPts val="0"/>
                        </a:spcBef>
                        <a:spcAft>
                          <a:spcPts val="0"/>
                        </a:spcAft>
                        <a:buClr>
                          <a:srgbClr val="000000"/>
                        </a:buClr>
                        <a:buSzPts val="2800"/>
                        <a:buFont typeface="Arial"/>
                        <a:buNone/>
                      </a:pPr>
                      <a:endParaRPr sz="2800" b="1" u="sng" strike="noStrike" cap="none">
                        <a:solidFill>
                          <a:srgbClr val="EEEEEE"/>
                        </a:solidFill>
                      </a:endParaRPr>
                    </a:p>
                  </a:txBody>
                  <a:tcPr marL="91450" marR="91450" marT="45725" marB="45725">
                    <a:solidFill>
                      <a:srgbClr val="00B050"/>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4</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Dual Credit, OnRamps or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AP English 4</a:t>
                      </a:r>
                      <a:endParaRPr sz="1400" u="none" strike="noStrike" cap="none"/>
                    </a:p>
                    <a:p>
                      <a:pPr marL="0" marR="0" lvl="0" indent="0" algn="ctr" rtl="0">
                        <a:lnSpc>
                          <a:spcPct val="100000"/>
                        </a:lnSpc>
                        <a:spcBef>
                          <a:spcPts val="0"/>
                        </a:spcBef>
                        <a:spcAft>
                          <a:spcPts val="0"/>
                        </a:spcAft>
                        <a:buClr>
                          <a:srgbClr val="000000"/>
                        </a:buClr>
                        <a:buSzPts val="2800"/>
                        <a:buFont typeface="Arial"/>
                        <a:buNone/>
                      </a:pPr>
                      <a:endParaRPr sz="2800" u="sng" strike="noStrike" cap="none"/>
                    </a:p>
                    <a:p>
                      <a:pPr marL="0" marR="0" lvl="0" indent="0" algn="ctr" rtl="0">
                        <a:lnSpc>
                          <a:spcPct val="100000"/>
                        </a:lnSpc>
                        <a:spcBef>
                          <a:spcPts val="0"/>
                        </a:spcBef>
                        <a:spcAft>
                          <a:spcPts val="0"/>
                        </a:spcAft>
                        <a:buClr>
                          <a:srgbClr val="000000"/>
                        </a:buClr>
                        <a:buSzPts val="2800"/>
                        <a:buFont typeface="Arial"/>
                        <a:buNone/>
                      </a:pPr>
                      <a:endParaRPr sz="2800" u="sng" strike="noStrike" cap="none"/>
                    </a:p>
                    <a:p>
                      <a:pPr marL="0" marR="0" lvl="0" indent="0" algn="ctr" rtl="0">
                        <a:lnSpc>
                          <a:spcPct val="100000"/>
                        </a:lnSpc>
                        <a:spcBef>
                          <a:spcPts val="0"/>
                        </a:spcBef>
                        <a:spcAft>
                          <a:spcPts val="0"/>
                        </a:spcAft>
                        <a:buClr>
                          <a:srgbClr val="000000"/>
                        </a:buClr>
                        <a:buSzPts val="2800"/>
                        <a:buFont typeface="Arial"/>
                        <a:buNone/>
                      </a:pPr>
                      <a:endParaRPr sz="2800" b="1" u="sng" strike="noStrike" cap="none">
                        <a:solidFill>
                          <a:srgbClr val="EEEEEE"/>
                        </a:solidFill>
                      </a:endParaRPr>
                    </a:p>
                  </a:txBody>
                  <a:tcPr marL="91450" marR="91450" marT="45725" marB="45725">
                    <a:solidFill>
                      <a:srgbClr val="0070C0"/>
                    </a:solidFill>
                  </a:tcPr>
                </a:tc>
                <a:extLst>
                  <a:ext uri="{0D108BD9-81ED-4DB2-BD59-A6C34878D82A}">
                    <a16:rowId xmlns:a16="http://schemas.microsoft.com/office/drawing/2014/main" val="10000"/>
                  </a:ext>
                </a:extLst>
              </a:tr>
            </a:tbl>
          </a:graphicData>
        </a:graphic>
      </p:graphicFrame>
      <p:sp>
        <p:nvSpPr>
          <p:cNvPr id="354" name="Google Shape;354;g2676085092b_0_2113"/>
          <p:cNvSpPr txBox="1"/>
          <p:nvPr/>
        </p:nvSpPr>
        <p:spPr>
          <a:xfrm>
            <a:off x="448235" y="5562600"/>
            <a:ext cx="8458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*Students interested in dual credit courses must fill out the required paperwork, pass the TSI and register for those classes through the college.  See Mr. Teets or your counselor for more information.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2676085092b_0_2376"/>
          <p:cNvSpPr txBox="1">
            <a:spLocks noGrp="1"/>
          </p:cNvSpPr>
          <p:nvPr>
            <p:ph type="title"/>
          </p:nvPr>
        </p:nvSpPr>
        <p:spPr>
          <a:xfrm>
            <a:off x="865970" y="927098"/>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a:t>Pick your English!</a:t>
            </a:r>
            <a:endParaRPr/>
          </a:p>
        </p:txBody>
      </p:sp>
      <p:sp>
        <p:nvSpPr>
          <p:cNvPr id="360" name="Google Shape;360;g2676085092b_0_2376"/>
          <p:cNvSpPr txBox="1"/>
          <p:nvPr/>
        </p:nvSpPr>
        <p:spPr>
          <a:xfrm>
            <a:off x="328150" y="2400625"/>
            <a:ext cx="8616900" cy="19701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Pick your English course for next year. </a:t>
            </a:r>
            <a:endParaRPr sz="1800" b="0"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If you failed a previous English course, you will be required to make that course up to graduate. You may select it here and/or see your counselor for more options.</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676085092b_0_2381"/>
          <p:cNvSpPr txBox="1">
            <a:spLocks noGrp="1"/>
          </p:cNvSpPr>
          <p:nvPr>
            <p:ph type="title"/>
          </p:nvPr>
        </p:nvSpPr>
        <p:spPr>
          <a:xfrm>
            <a:off x="457200" y="762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000"/>
              <a:buFont typeface="Century Gothic"/>
              <a:buNone/>
            </a:pPr>
            <a:r>
              <a:rPr lang="en-US" sz="3000" b="1"/>
              <a:t>Recommended Course Sequence for Math</a:t>
            </a:r>
            <a:endParaRPr sz="3000"/>
          </a:p>
        </p:txBody>
      </p:sp>
      <p:grpSp>
        <p:nvGrpSpPr>
          <p:cNvPr id="367" name="Google Shape;367;g2676085092b_0_2381"/>
          <p:cNvGrpSpPr/>
          <p:nvPr/>
        </p:nvGrpSpPr>
        <p:grpSpPr>
          <a:xfrm>
            <a:off x="388702" y="4152900"/>
            <a:ext cx="8290289" cy="1066800"/>
            <a:chOff x="7702" y="0"/>
            <a:chExt cx="8290289" cy="1066800"/>
          </a:xfrm>
        </p:grpSpPr>
        <p:sp>
          <p:nvSpPr>
            <p:cNvPr id="368" name="Google Shape;368;g2676085092b_0_2381"/>
            <p:cNvSpPr/>
            <p:nvPr/>
          </p:nvSpPr>
          <p:spPr>
            <a:xfrm>
              <a:off x="7702" y="0"/>
              <a:ext cx="1594200" cy="10668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2676085092b_0_2381"/>
            <p:cNvSpPr txBox="1"/>
            <p:nvPr/>
          </p:nvSpPr>
          <p:spPr>
            <a:xfrm>
              <a:off x="38948" y="31246"/>
              <a:ext cx="1531800" cy="10044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1</a:t>
              </a:r>
              <a:endParaRPr sz="1400" b="0" i="0" u="none" strike="noStrike" cap="none">
                <a:solidFill>
                  <a:srgbClr val="000000"/>
                </a:solidFill>
                <a:latin typeface="Arial"/>
                <a:ea typeface="Arial"/>
                <a:cs typeface="Arial"/>
                <a:sym typeface="Arial"/>
              </a:endParaRPr>
            </a:p>
          </p:txBody>
        </p:sp>
        <p:sp>
          <p:nvSpPr>
            <p:cNvPr id="370" name="Google Shape;370;g2676085092b_0_2381"/>
            <p:cNvSpPr/>
            <p:nvPr/>
          </p:nvSpPr>
          <p:spPr>
            <a:xfrm>
              <a:off x="1761439" y="335705"/>
              <a:ext cx="338100" cy="3954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2676085092b_0_2381"/>
            <p:cNvSpPr txBox="1"/>
            <p:nvPr/>
          </p:nvSpPr>
          <p:spPr>
            <a:xfrm>
              <a:off x="1761439" y="4147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72" name="Google Shape;372;g2676085092b_0_2381"/>
            <p:cNvSpPr/>
            <p:nvPr/>
          </p:nvSpPr>
          <p:spPr>
            <a:xfrm>
              <a:off x="2239731" y="0"/>
              <a:ext cx="1594200" cy="10668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2676085092b_0_2381"/>
            <p:cNvSpPr txBox="1"/>
            <p:nvPr/>
          </p:nvSpPr>
          <p:spPr>
            <a:xfrm>
              <a:off x="2270977" y="31246"/>
              <a:ext cx="1531800" cy="10044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endParaRPr sz="1000" b="1" i="0" u="sng"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350"/>
                </a:spcBef>
                <a:spcAft>
                  <a:spcPts val="0"/>
                </a:spcAft>
                <a:buClr>
                  <a:schemeClr val="lt1"/>
                </a:buClr>
                <a:buSzPts val="2200"/>
                <a:buFont typeface="Century Gothic"/>
                <a:buNone/>
              </a:pPr>
              <a:r>
                <a:rPr lang="en-US" sz="2200" b="1" i="0" u="sng" strike="noStrike" cap="none">
                  <a:solidFill>
                    <a:schemeClr val="lt1"/>
                  </a:solidFill>
                  <a:latin typeface="Century Gothic"/>
                  <a:ea typeface="Century Gothic"/>
                  <a:cs typeface="Century Gothic"/>
                  <a:sym typeface="Century Gothic"/>
                </a:rPr>
                <a:t>Geometry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Regular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Honors</a:t>
              </a:r>
              <a:endParaRPr sz="16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420"/>
                </a:spcBef>
                <a:spcAft>
                  <a:spcPts val="0"/>
                </a:spcAft>
                <a:buClr>
                  <a:schemeClr val="dk1"/>
                </a:buClr>
                <a:buSzPts val="1000"/>
                <a:buFont typeface="Century Gothic"/>
                <a:buNone/>
              </a:pPr>
              <a:endParaRPr sz="1000" b="0" i="0" u="none" strike="noStrike" cap="none">
                <a:solidFill>
                  <a:schemeClr val="lt1"/>
                </a:solidFill>
                <a:latin typeface="Century Gothic"/>
                <a:ea typeface="Century Gothic"/>
                <a:cs typeface="Century Gothic"/>
                <a:sym typeface="Century Gothic"/>
              </a:endParaRPr>
            </a:p>
          </p:txBody>
        </p:sp>
        <p:sp>
          <p:nvSpPr>
            <p:cNvPr id="374" name="Google Shape;374;g2676085092b_0_2381"/>
            <p:cNvSpPr/>
            <p:nvPr/>
          </p:nvSpPr>
          <p:spPr>
            <a:xfrm>
              <a:off x="3993469" y="335705"/>
              <a:ext cx="338100" cy="3954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2676085092b_0_2381"/>
            <p:cNvSpPr txBox="1"/>
            <p:nvPr/>
          </p:nvSpPr>
          <p:spPr>
            <a:xfrm>
              <a:off x="3993469" y="4147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76" name="Google Shape;376;g2676085092b_0_2381"/>
            <p:cNvSpPr/>
            <p:nvPr/>
          </p:nvSpPr>
          <p:spPr>
            <a:xfrm>
              <a:off x="4471761" y="0"/>
              <a:ext cx="1594200" cy="10668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2676085092b_0_2381"/>
            <p:cNvSpPr txBox="1"/>
            <p:nvPr/>
          </p:nvSpPr>
          <p:spPr>
            <a:xfrm>
              <a:off x="4503007" y="31246"/>
              <a:ext cx="1531800" cy="10044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sng" strike="noStrike" cap="none">
                  <a:solidFill>
                    <a:schemeClr val="lt1"/>
                  </a:solidFill>
                  <a:latin typeface="Century Gothic"/>
                  <a:ea typeface="Century Gothic"/>
                  <a:cs typeface="Century Gothic"/>
                  <a:sym typeface="Century Gothic"/>
                </a:rPr>
                <a:t>Algebra 2</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Regular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378" name="Google Shape;378;g2676085092b_0_2381"/>
            <p:cNvSpPr/>
            <p:nvPr/>
          </p:nvSpPr>
          <p:spPr>
            <a:xfrm>
              <a:off x="6225498" y="335705"/>
              <a:ext cx="338100" cy="3954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2676085092b_0_2381"/>
            <p:cNvSpPr txBox="1"/>
            <p:nvPr/>
          </p:nvSpPr>
          <p:spPr>
            <a:xfrm>
              <a:off x="6225498" y="4147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80" name="Google Shape;380;g2676085092b_0_2381"/>
            <p:cNvSpPr/>
            <p:nvPr/>
          </p:nvSpPr>
          <p:spPr>
            <a:xfrm>
              <a:off x="6703791" y="0"/>
              <a:ext cx="1594200" cy="10668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g2676085092b_0_2381"/>
            <p:cNvSpPr txBox="1"/>
            <p:nvPr/>
          </p:nvSpPr>
          <p:spPr>
            <a:xfrm>
              <a:off x="6735037" y="31246"/>
              <a:ext cx="1531800" cy="10044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u="sng" strike="noStrike" cap="none">
                  <a:solidFill>
                    <a:schemeClr val="lt1"/>
                  </a:solidFill>
                  <a:latin typeface="Century Gothic"/>
                  <a:ea typeface="Century Gothic"/>
                  <a:cs typeface="Century Gothic"/>
                  <a:sym typeface="Century Gothic"/>
                </a:rPr>
                <a:t>Pre-Calculus</a:t>
              </a:r>
              <a:r>
                <a:rPr lang="en-US" sz="1000" b="1"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000"/>
                <a:buFont typeface="Century Gothic"/>
                <a:buNone/>
              </a:pPr>
              <a:r>
                <a:rPr lang="en-US" sz="1000" b="1" i="0" u="none" strike="noStrike" cap="none">
                  <a:solidFill>
                    <a:schemeClr val="lt1"/>
                  </a:solidFill>
                  <a:latin typeface="Century Gothic"/>
                  <a:ea typeface="Century Gothic"/>
                  <a:cs typeface="Century Gothic"/>
                  <a:sym typeface="Century Gothic"/>
                </a:rPr>
                <a:t>Regular or OnRamps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chemeClr val="lt1"/>
                </a:buClr>
                <a:buSzPts val="1000"/>
                <a:buFont typeface="Century Gothic"/>
                <a:buNone/>
              </a:pPr>
              <a:r>
                <a:rPr lang="en-US" sz="1000" b="1" i="0" u="none" strike="noStrike" cap="none">
                  <a:solidFill>
                    <a:schemeClr val="lt1"/>
                  </a:solidFill>
                  <a:latin typeface="Century Gothic"/>
                  <a:ea typeface="Century Gothic"/>
                  <a:cs typeface="Century Gothic"/>
                  <a:sym typeface="Century Gothic"/>
                </a:rPr>
                <a:t>or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chemeClr val="lt1"/>
                </a:buClr>
                <a:buSzPts val="1100"/>
                <a:buFont typeface="Century Gothic"/>
                <a:buNone/>
              </a:pPr>
              <a:r>
                <a:rPr lang="en-US" sz="1100" b="1" i="0" u="sng" strike="noStrike" cap="none">
                  <a:solidFill>
                    <a:schemeClr val="lt1"/>
                  </a:solidFill>
                  <a:latin typeface="Century Gothic"/>
                  <a:ea typeface="Century Gothic"/>
                  <a:cs typeface="Century Gothic"/>
                  <a:sym typeface="Century Gothic"/>
                </a:rPr>
                <a:t>Another 4</a:t>
              </a:r>
              <a:r>
                <a:rPr lang="en-US" sz="1100" b="1" i="0" u="sng" strike="noStrike" cap="none" baseline="30000">
                  <a:solidFill>
                    <a:schemeClr val="lt1"/>
                  </a:solidFill>
                  <a:latin typeface="Century Gothic"/>
                  <a:ea typeface="Century Gothic"/>
                  <a:cs typeface="Century Gothic"/>
                  <a:sym typeface="Century Gothic"/>
                </a:rPr>
                <a:t>th</a:t>
              </a:r>
              <a:r>
                <a:rPr lang="en-US" sz="1100" b="1" i="0" u="sng" strike="noStrike" cap="none">
                  <a:solidFill>
                    <a:schemeClr val="lt1"/>
                  </a:solidFill>
                  <a:latin typeface="Century Gothic"/>
                  <a:ea typeface="Century Gothic"/>
                  <a:cs typeface="Century Gothic"/>
                  <a:sym typeface="Century Gothic"/>
                </a:rPr>
                <a:t> math</a:t>
              </a:r>
              <a:endParaRPr sz="1400" b="0" i="0" u="none" strike="noStrike" cap="none">
                <a:solidFill>
                  <a:srgbClr val="000000"/>
                </a:solidFill>
                <a:latin typeface="Arial"/>
                <a:ea typeface="Arial"/>
                <a:cs typeface="Arial"/>
                <a:sym typeface="Arial"/>
              </a:endParaRPr>
            </a:p>
          </p:txBody>
        </p:sp>
      </p:grpSp>
      <p:grpSp>
        <p:nvGrpSpPr>
          <p:cNvPr id="382" name="Google Shape;382;g2676085092b_0_2381"/>
          <p:cNvGrpSpPr/>
          <p:nvPr/>
        </p:nvGrpSpPr>
        <p:grpSpPr>
          <a:xfrm>
            <a:off x="457200" y="2986267"/>
            <a:ext cx="8302284" cy="978723"/>
            <a:chOff x="0" y="71617"/>
            <a:chExt cx="8302284" cy="978723"/>
          </a:xfrm>
        </p:grpSpPr>
        <p:sp>
          <p:nvSpPr>
            <p:cNvPr id="383" name="Google Shape;383;g2676085092b_0_2381"/>
            <p:cNvSpPr/>
            <p:nvPr/>
          </p:nvSpPr>
          <p:spPr>
            <a:xfrm>
              <a:off x="0" y="71617"/>
              <a:ext cx="1596000" cy="957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2676085092b_0_2381"/>
            <p:cNvSpPr txBox="1"/>
            <p:nvPr/>
          </p:nvSpPr>
          <p:spPr>
            <a:xfrm>
              <a:off x="28045" y="99662"/>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1</a:t>
              </a:r>
              <a:endParaRPr sz="2200" b="1" i="0" u="none" strike="noStrike" cap="none">
                <a:solidFill>
                  <a:schemeClr val="lt1"/>
                </a:solidFill>
                <a:latin typeface="Century Gothic"/>
                <a:ea typeface="Century Gothic"/>
                <a:cs typeface="Century Gothic"/>
                <a:sym typeface="Century Gothic"/>
              </a:endParaRPr>
            </a:p>
          </p:txBody>
        </p:sp>
        <p:sp>
          <p:nvSpPr>
            <p:cNvPr id="385" name="Google Shape;385;g2676085092b_0_2381"/>
            <p:cNvSpPr/>
            <p:nvPr/>
          </p:nvSpPr>
          <p:spPr>
            <a:xfrm rot="33346">
              <a:off x="1756423" y="363187"/>
              <a:ext cx="340216" cy="395716"/>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2676085092b_0_2381"/>
            <p:cNvSpPr txBox="1"/>
            <p:nvPr/>
          </p:nvSpPr>
          <p:spPr>
            <a:xfrm rot="30307">
              <a:off x="1756429" y="441742"/>
              <a:ext cx="238209" cy="2376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87" name="Google Shape;387;g2676085092b_0_2381"/>
            <p:cNvSpPr/>
            <p:nvPr/>
          </p:nvSpPr>
          <p:spPr>
            <a:xfrm>
              <a:off x="2237861" y="92740"/>
              <a:ext cx="1596000" cy="957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2676085092b_0_2381"/>
            <p:cNvSpPr txBox="1"/>
            <p:nvPr/>
          </p:nvSpPr>
          <p:spPr>
            <a:xfrm>
              <a:off x="2265906" y="120785"/>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Geometry</a:t>
              </a:r>
              <a:endParaRPr sz="2200" b="1" i="0" u="none" strike="noStrike" cap="none">
                <a:solidFill>
                  <a:schemeClr val="lt1"/>
                </a:solidFill>
                <a:latin typeface="Century Gothic"/>
                <a:ea typeface="Century Gothic"/>
                <a:cs typeface="Century Gothic"/>
                <a:sym typeface="Century Gothic"/>
              </a:endParaRPr>
            </a:p>
          </p:txBody>
        </p:sp>
        <p:sp>
          <p:nvSpPr>
            <p:cNvPr id="389" name="Google Shape;389;g2676085092b_0_2381"/>
            <p:cNvSpPr/>
            <p:nvPr/>
          </p:nvSpPr>
          <p:spPr>
            <a:xfrm>
              <a:off x="3993313" y="373612"/>
              <a:ext cx="338400" cy="3957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g2676085092b_0_2381"/>
            <p:cNvSpPr txBox="1"/>
            <p:nvPr/>
          </p:nvSpPr>
          <p:spPr>
            <a:xfrm>
              <a:off x="3993313" y="4527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91" name="Google Shape;391;g2676085092b_0_2381"/>
            <p:cNvSpPr/>
            <p:nvPr/>
          </p:nvSpPr>
          <p:spPr>
            <a:xfrm>
              <a:off x="4472073" y="92740"/>
              <a:ext cx="1596000" cy="957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g2676085092b_0_2381"/>
            <p:cNvSpPr txBox="1"/>
            <p:nvPr/>
          </p:nvSpPr>
          <p:spPr>
            <a:xfrm>
              <a:off x="4500118" y="120785"/>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Math Models</a:t>
              </a:r>
              <a:endParaRPr sz="2200" b="1" i="0" u="none" strike="noStrike" cap="none">
                <a:solidFill>
                  <a:schemeClr val="lt1"/>
                </a:solidFill>
                <a:latin typeface="Century Gothic"/>
                <a:ea typeface="Century Gothic"/>
                <a:cs typeface="Century Gothic"/>
                <a:sym typeface="Century Gothic"/>
              </a:endParaRPr>
            </a:p>
          </p:txBody>
        </p:sp>
        <p:sp>
          <p:nvSpPr>
            <p:cNvPr id="393" name="Google Shape;393;g2676085092b_0_2381"/>
            <p:cNvSpPr/>
            <p:nvPr/>
          </p:nvSpPr>
          <p:spPr>
            <a:xfrm>
              <a:off x="6227524" y="373612"/>
              <a:ext cx="338400" cy="3957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2676085092b_0_2381"/>
            <p:cNvSpPr txBox="1"/>
            <p:nvPr/>
          </p:nvSpPr>
          <p:spPr>
            <a:xfrm>
              <a:off x="6227524" y="4527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395" name="Google Shape;395;g2676085092b_0_2381"/>
            <p:cNvSpPr/>
            <p:nvPr/>
          </p:nvSpPr>
          <p:spPr>
            <a:xfrm>
              <a:off x="6706284" y="92740"/>
              <a:ext cx="1596000" cy="957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2676085092b_0_2381"/>
            <p:cNvSpPr txBox="1"/>
            <p:nvPr/>
          </p:nvSpPr>
          <p:spPr>
            <a:xfrm>
              <a:off x="6734329" y="120785"/>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2</a:t>
              </a:r>
              <a:endParaRPr sz="2200" b="1" i="0" u="none" strike="noStrike" cap="none">
                <a:solidFill>
                  <a:schemeClr val="lt1"/>
                </a:solidFill>
                <a:latin typeface="Century Gothic"/>
                <a:ea typeface="Century Gothic"/>
                <a:cs typeface="Century Gothic"/>
                <a:sym typeface="Century Gothic"/>
              </a:endParaRPr>
            </a:p>
          </p:txBody>
        </p:sp>
      </p:grpSp>
      <p:grpSp>
        <p:nvGrpSpPr>
          <p:cNvPr id="397" name="Google Shape;397;g2676085092b_0_2381"/>
          <p:cNvGrpSpPr/>
          <p:nvPr/>
        </p:nvGrpSpPr>
        <p:grpSpPr>
          <a:xfrm>
            <a:off x="385054" y="5410200"/>
            <a:ext cx="8293937" cy="1143000"/>
            <a:chOff x="4054" y="0"/>
            <a:chExt cx="8293937" cy="1143000"/>
          </a:xfrm>
        </p:grpSpPr>
        <p:sp>
          <p:nvSpPr>
            <p:cNvPr id="398" name="Google Shape;398;g2676085092b_0_2381"/>
            <p:cNvSpPr/>
            <p:nvPr/>
          </p:nvSpPr>
          <p:spPr>
            <a:xfrm>
              <a:off x="4054" y="0"/>
              <a:ext cx="1594200" cy="1143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g2676085092b_0_2381"/>
            <p:cNvSpPr txBox="1"/>
            <p:nvPr/>
          </p:nvSpPr>
          <p:spPr>
            <a:xfrm>
              <a:off x="37531" y="33477"/>
              <a:ext cx="15273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Geometry Honors</a:t>
              </a:r>
              <a:r>
                <a:rPr lang="en-US" sz="15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400" name="Google Shape;400;g2676085092b_0_2381"/>
            <p:cNvSpPr/>
            <p:nvPr/>
          </p:nvSpPr>
          <p:spPr>
            <a:xfrm>
              <a:off x="1758703" y="373805"/>
              <a:ext cx="339900" cy="3954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g2676085092b_0_2381"/>
            <p:cNvSpPr txBox="1"/>
            <p:nvPr/>
          </p:nvSpPr>
          <p:spPr>
            <a:xfrm>
              <a:off x="1758703" y="452883"/>
              <a:ext cx="2379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402" name="Google Shape;402;g2676085092b_0_2381"/>
            <p:cNvSpPr/>
            <p:nvPr/>
          </p:nvSpPr>
          <p:spPr>
            <a:xfrm>
              <a:off x="2239731" y="0"/>
              <a:ext cx="1594200" cy="1143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2676085092b_0_2381"/>
            <p:cNvSpPr txBox="1"/>
            <p:nvPr/>
          </p:nvSpPr>
          <p:spPr>
            <a:xfrm>
              <a:off x="2273208" y="33477"/>
              <a:ext cx="15273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Algebra 2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404" name="Google Shape;404;g2676085092b_0_2381"/>
            <p:cNvSpPr/>
            <p:nvPr/>
          </p:nvSpPr>
          <p:spPr>
            <a:xfrm>
              <a:off x="3993469" y="373805"/>
              <a:ext cx="338100" cy="3954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g2676085092b_0_2381"/>
            <p:cNvSpPr txBox="1"/>
            <p:nvPr/>
          </p:nvSpPr>
          <p:spPr>
            <a:xfrm>
              <a:off x="3993469" y="4528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406" name="Google Shape;406;g2676085092b_0_2381"/>
            <p:cNvSpPr/>
            <p:nvPr/>
          </p:nvSpPr>
          <p:spPr>
            <a:xfrm>
              <a:off x="4471761" y="0"/>
              <a:ext cx="1594200" cy="1143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g2676085092b_0_2381"/>
            <p:cNvSpPr txBox="1"/>
            <p:nvPr/>
          </p:nvSpPr>
          <p:spPr>
            <a:xfrm>
              <a:off x="4505250" y="33475"/>
              <a:ext cx="14142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Pre-Cal.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408" name="Google Shape;408;g2676085092b_0_2381"/>
            <p:cNvSpPr/>
            <p:nvPr/>
          </p:nvSpPr>
          <p:spPr>
            <a:xfrm>
              <a:off x="6225498" y="373805"/>
              <a:ext cx="338100" cy="3954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2676085092b_0_2381"/>
            <p:cNvSpPr txBox="1"/>
            <p:nvPr/>
          </p:nvSpPr>
          <p:spPr>
            <a:xfrm>
              <a:off x="6225498" y="4528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410" name="Google Shape;410;g2676085092b_0_2381"/>
            <p:cNvSpPr/>
            <p:nvPr/>
          </p:nvSpPr>
          <p:spPr>
            <a:xfrm>
              <a:off x="6703791" y="0"/>
              <a:ext cx="1594200" cy="1143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g2676085092b_0_2381"/>
            <p:cNvSpPr txBox="1"/>
            <p:nvPr/>
          </p:nvSpPr>
          <p:spPr>
            <a:xfrm>
              <a:off x="6737268" y="33477"/>
              <a:ext cx="1527300" cy="1076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dk1"/>
                </a:buClr>
                <a:buSzPts val="1300"/>
                <a:buFont typeface="Century Gothic"/>
                <a:buNone/>
              </a:pPr>
              <a:endParaRPr sz="13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Statistics,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Calculus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grpSp>
      <p:grpSp>
        <p:nvGrpSpPr>
          <p:cNvPr id="412" name="Google Shape;412;g2676085092b_0_2381"/>
          <p:cNvGrpSpPr/>
          <p:nvPr/>
        </p:nvGrpSpPr>
        <p:grpSpPr>
          <a:xfrm>
            <a:off x="419100" y="2209800"/>
            <a:ext cx="8302284" cy="609600"/>
            <a:chOff x="0" y="0"/>
            <a:chExt cx="8302284" cy="609600"/>
          </a:xfrm>
        </p:grpSpPr>
        <p:sp>
          <p:nvSpPr>
            <p:cNvPr id="413" name="Google Shape;413;g2676085092b_0_2381"/>
            <p:cNvSpPr/>
            <p:nvPr/>
          </p:nvSpPr>
          <p:spPr>
            <a:xfrm>
              <a:off x="0" y="0"/>
              <a:ext cx="1596000" cy="609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2676085092b_0_2381"/>
            <p:cNvSpPr txBox="1"/>
            <p:nvPr/>
          </p:nvSpPr>
          <p:spPr>
            <a:xfrm>
              <a:off x="17855"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9</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415" name="Google Shape;415;g2676085092b_0_2381"/>
            <p:cNvSpPr/>
            <p:nvPr/>
          </p:nvSpPr>
          <p:spPr>
            <a:xfrm>
              <a:off x="1756364" y="106912"/>
              <a:ext cx="340200" cy="3957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g2676085092b_0_2381"/>
            <p:cNvSpPr txBox="1"/>
            <p:nvPr/>
          </p:nvSpPr>
          <p:spPr>
            <a:xfrm>
              <a:off x="1756364" y="186067"/>
              <a:ext cx="2382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17" name="Google Shape;417;g2676085092b_0_2381"/>
            <p:cNvSpPr/>
            <p:nvPr/>
          </p:nvSpPr>
          <p:spPr>
            <a:xfrm>
              <a:off x="2237861" y="0"/>
              <a:ext cx="1596000" cy="609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2676085092b_0_2381"/>
            <p:cNvSpPr txBox="1"/>
            <p:nvPr/>
          </p:nvSpPr>
          <p:spPr>
            <a:xfrm>
              <a:off x="2255716"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10</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419" name="Google Shape;419;g2676085092b_0_2381"/>
            <p:cNvSpPr/>
            <p:nvPr/>
          </p:nvSpPr>
          <p:spPr>
            <a:xfrm>
              <a:off x="3993313" y="106912"/>
              <a:ext cx="338400" cy="3957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2676085092b_0_2381"/>
            <p:cNvSpPr txBox="1"/>
            <p:nvPr/>
          </p:nvSpPr>
          <p:spPr>
            <a:xfrm>
              <a:off x="3993313" y="1860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21" name="Google Shape;421;g2676085092b_0_2381"/>
            <p:cNvSpPr/>
            <p:nvPr/>
          </p:nvSpPr>
          <p:spPr>
            <a:xfrm>
              <a:off x="4472073" y="0"/>
              <a:ext cx="1596000" cy="609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g2676085092b_0_2381"/>
            <p:cNvSpPr txBox="1"/>
            <p:nvPr/>
          </p:nvSpPr>
          <p:spPr>
            <a:xfrm>
              <a:off x="4489928"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11</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423" name="Google Shape;423;g2676085092b_0_2381"/>
            <p:cNvSpPr/>
            <p:nvPr/>
          </p:nvSpPr>
          <p:spPr>
            <a:xfrm>
              <a:off x="6227524" y="106912"/>
              <a:ext cx="338400" cy="3957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g2676085092b_0_2381"/>
            <p:cNvSpPr txBox="1"/>
            <p:nvPr/>
          </p:nvSpPr>
          <p:spPr>
            <a:xfrm>
              <a:off x="6227524" y="1860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25" name="Google Shape;425;g2676085092b_0_2381"/>
            <p:cNvSpPr/>
            <p:nvPr/>
          </p:nvSpPr>
          <p:spPr>
            <a:xfrm>
              <a:off x="6706284" y="0"/>
              <a:ext cx="1596000" cy="609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2676085092b_0_2381"/>
            <p:cNvSpPr txBox="1"/>
            <p:nvPr/>
          </p:nvSpPr>
          <p:spPr>
            <a:xfrm>
              <a:off x="6724139"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12</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676085092b_0_2446"/>
          <p:cNvSpPr txBox="1">
            <a:spLocks noGrp="1"/>
          </p:cNvSpPr>
          <p:nvPr>
            <p:ph type="title"/>
          </p:nvPr>
        </p:nvSpPr>
        <p:spPr>
          <a:xfrm>
            <a:off x="865970" y="927098"/>
            <a:ext cx="75921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a:t>Pick your math course for next year:</a:t>
            </a:r>
            <a:endParaRPr/>
          </a:p>
        </p:txBody>
      </p:sp>
      <p:sp>
        <p:nvSpPr>
          <p:cNvPr id="432" name="Google Shape;432;g2676085092b_0_2446"/>
          <p:cNvSpPr/>
          <p:nvPr/>
        </p:nvSpPr>
        <p:spPr>
          <a:xfrm>
            <a:off x="403412" y="2590800"/>
            <a:ext cx="8686800" cy="1477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Pick your math course for next year. </a:t>
            </a:r>
            <a:endParaRPr sz="14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entury Gothic"/>
              <a:buNone/>
            </a:pPr>
            <a:endParaRPr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2.  If you failed Algebra 1 or Geometry, you will be required to make that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     course up to graduate. You may select it here and/or see your counselor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     for more options. </a:t>
            </a:r>
            <a:endParaRPr sz="1400" b="0" i="0" u="none" strike="noStrike" cap="none">
              <a:solidFill>
                <a:srgbClr val="000000"/>
              </a:solidFill>
              <a:latin typeface="Arial"/>
              <a:ea typeface="Arial"/>
              <a:cs typeface="Arial"/>
              <a:sym typeface="Arial"/>
            </a:endParaRPr>
          </a:p>
        </p:txBody>
      </p:sp>
      <p:sp>
        <p:nvSpPr>
          <p:cNvPr id="433" name="Google Shape;433;g2676085092b_0_2446"/>
          <p:cNvSpPr txBox="1"/>
          <p:nvPr/>
        </p:nvSpPr>
        <p:spPr>
          <a:xfrm>
            <a:off x="403412" y="3886200"/>
            <a:ext cx="8458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2676085092b_0_2452"/>
          <p:cNvSpPr txBox="1">
            <a:spLocks noGrp="1"/>
          </p:cNvSpPr>
          <p:nvPr>
            <p:ph type="title"/>
          </p:nvPr>
        </p:nvSpPr>
        <p:spPr>
          <a:xfrm>
            <a:off x="1066800" y="999797"/>
            <a:ext cx="63438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a:t>Course Sequence for Science</a:t>
            </a:r>
            <a:endParaRPr/>
          </a:p>
        </p:txBody>
      </p:sp>
      <p:grpSp>
        <p:nvGrpSpPr>
          <p:cNvPr id="440" name="Google Shape;440;g2676085092b_0_2452"/>
          <p:cNvGrpSpPr/>
          <p:nvPr/>
        </p:nvGrpSpPr>
        <p:grpSpPr>
          <a:xfrm>
            <a:off x="304800" y="2216072"/>
            <a:ext cx="8222088" cy="381000"/>
            <a:chOff x="0" y="0"/>
            <a:chExt cx="8222088" cy="381000"/>
          </a:xfrm>
        </p:grpSpPr>
        <p:sp>
          <p:nvSpPr>
            <p:cNvPr id="441" name="Google Shape;441;g2676085092b_0_2452"/>
            <p:cNvSpPr/>
            <p:nvPr/>
          </p:nvSpPr>
          <p:spPr>
            <a:xfrm>
              <a:off x="0" y="0"/>
              <a:ext cx="1579800" cy="381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g2676085092b_0_2452"/>
            <p:cNvSpPr txBox="1"/>
            <p:nvPr/>
          </p:nvSpPr>
          <p:spPr>
            <a:xfrm>
              <a:off x="11159" y="11159"/>
              <a:ext cx="1557300" cy="358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9</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443" name="Google Shape;443;g2676085092b_0_2452"/>
            <p:cNvSpPr/>
            <p:nvPr/>
          </p:nvSpPr>
          <p:spPr>
            <a:xfrm>
              <a:off x="1739556" y="0"/>
              <a:ext cx="339000" cy="3810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g2676085092b_0_2452"/>
            <p:cNvSpPr txBox="1"/>
            <p:nvPr/>
          </p:nvSpPr>
          <p:spPr>
            <a:xfrm>
              <a:off x="1739556" y="76200"/>
              <a:ext cx="237300"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45" name="Google Shape;445;g2676085092b_0_2452"/>
            <p:cNvSpPr/>
            <p:nvPr/>
          </p:nvSpPr>
          <p:spPr>
            <a:xfrm>
              <a:off x="2219183" y="0"/>
              <a:ext cx="1579800" cy="381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g2676085092b_0_2452"/>
            <p:cNvSpPr txBox="1"/>
            <p:nvPr/>
          </p:nvSpPr>
          <p:spPr>
            <a:xfrm>
              <a:off x="2230342" y="11159"/>
              <a:ext cx="1557300" cy="358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10</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447" name="Google Shape;447;g2676085092b_0_2452"/>
            <p:cNvSpPr/>
            <p:nvPr/>
          </p:nvSpPr>
          <p:spPr>
            <a:xfrm>
              <a:off x="3956831" y="0"/>
              <a:ext cx="334800" cy="3810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g2676085092b_0_2452"/>
            <p:cNvSpPr txBox="1"/>
            <p:nvPr/>
          </p:nvSpPr>
          <p:spPr>
            <a:xfrm>
              <a:off x="3956831" y="76200"/>
              <a:ext cx="234300"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49" name="Google Shape;449;g2676085092b_0_2452"/>
            <p:cNvSpPr/>
            <p:nvPr/>
          </p:nvSpPr>
          <p:spPr>
            <a:xfrm>
              <a:off x="4430736" y="0"/>
              <a:ext cx="1579800" cy="381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g2676085092b_0_2452"/>
            <p:cNvSpPr txBox="1"/>
            <p:nvPr/>
          </p:nvSpPr>
          <p:spPr>
            <a:xfrm>
              <a:off x="4441895" y="11159"/>
              <a:ext cx="1557300" cy="358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11</a:t>
              </a:r>
              <a:r>
                <a:rPr lang="en-US" sz="2400" b="1" i="0" u="none" strike="noStrike" cap="none" baseline="30000">
                  <a:solidFill>
                    <a:schemeClr val="lt1"/>
                  </a:solidFill>
                  <a:latin typeface="Century Gothic"/>
                  <a:ea typeface="Century Gothic"/>
                  <a:cs typeface="Century Gothic"/>
                  <a:sym typeface="Century Gothic"/>
                </a:rPr>
                <a:t>th</a:t>
              </a:r>
              <a:r>
                <a:rPr lang="en-US" sz="2400" b="1" i="0" u="none" strike="noStrike" cap="none">
                  <a:solidFill>
                    <a:schemeClr val="lt1"/>
                  </a:solidFill>
                  <a:latin typeface="Century Gothic"/>
                  <a:ea typeface="Century Gothic"/>
                  <a:cs typeface="Century Gothic"/>
                  <a:sym typeface="Century Gothic"/>
                </a:rPr>
                <a:t> </a:t>
              </a:r>
              <a:r>
                <a:rPr lang="en-US" sz="1800" b="1" i="0" u="none" strike="noStrike" cap="none">
                  <a:solidFill>
                    <a:schemeClr val="lt1"/>
                  </a:solidFill>
                  <a:latin typeface="Century Gothic"/>
                  <a:ea typeface="Century Gothic"/>
                  <a:cs typeface="Century Gothic"/>
                  <a:sym typeface="Century Gothic"/>
                </a:rPr>
                <a:t>Grade</a:t>
              </a:r>
              <a:endParaRPr sz="1400" b="0" i="0" u="none" strike="noStrike" cap="none">
                <a:solidFill>
                  <a:srgbClr val="000000"/>
                </a:solidFill>
                <a:latin typeface="Arial"/>
                <a:ea typeface="Arial"/>
                <a:cs typeface="Arial"/>
                <a:sym typeface="Arial"/>
              </a:endParaRPr>
            </a:p>
          </p:txBody>
        </p:sp>
        <p:sp>
          <p:nvSpPr>
            <p:cNvPr id="451" name="Google Shape;451;g2676085092b_0_2452"/>
            <p:cNvSpPr/>
            <p:nvPr/>
          </p:nvSpPr>
          <p:spPr>
            <a:xfrm>
              <a:off x="6168384" y="0"/>
              <a:ext cx="334800" cy="3810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g2676085092b_0_2452"/>
            <p:cNvSpPr txBox="1"/>
            <p:nvPr/>
          </p:nvSpPr>
          <p:spPr>
            <a:xfrm>
              <a:off x="6168384" y="76200"/>
              <a:ext cx="234300"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53" name="Google Shape;453;g2676085092b_0_2452"/>
            <p:cNvSpPr/>
            <p:nvPr/>
          </p:nvSpPr>
          <p:spPr>
            <a:xfrm>
              <a:off x="6642288" y="0"/>
              <a:ext cx="1579800" cy="381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g2676085092b_0_2452"/>
            <p:cNvSpPr txBox="1"/>
            <p:nvPr/>
          </p:nvSpPr>
          <p:spPr>
            <a:xfrm>
              <a:off x="6653447" y="11159"/>
              <a:ext cx="1557300" cy="358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12</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800" b="1" i="0" u="none" strike="noStrike" cap="none">
                <a:solidFill>
                  <a:schemeClr val="lt1"/>
                </a:solidFill>
                <a:latin typeface="Century Gothic"/>
                <a:ea typeface="Century Gothic"/>
                <a:cs typeface="Century Gothic"/>
                <a:sym typeface="Century Gothic"/>
              </a:endParaRPr>
            </a:p>
          </p:txBody>
        </p:sp>
      </p:grpSp>
      <p:grpSp>
        <p:nvGrpSpPr>
          <p:cNvPr id="455" name="Google Shape;455;g2676085092b_0_2452"/>
          <p:cNvGrpSpPr/>
          <p:nvPr/>
        </p:nvGrpSpPr>
        <p:grpSpPr>
          <a:xfrm>
            <a:off x="304800" y="2650860"/>
            <a:ext cx="8226059" cy="854400"/>
            <a:chOff x="0" y="0"/>
            <a:chExt cx="8226059" cy="854400"/>
          </a:xfrm>
        </p:grpSpPr>
        <p:sp>
          <p:nvSpPr>
            <p:cNvPr id="456" name="Google Shape;456;g2676085092b_0_2452"/>
            <p:cNvSpPr/>
            <p:nvPr/>
          </p:nvSpPr>
          <p:spPr>
            <a:xfrm>
              <a:off x="0" y="0"/>
              <a:ext cx="1581300" cy="8544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g2676085092b_0_2452"/>
            <p:cNvSpPr txBox="1"/>
            <p:nvPr/>
          </p:nvSpPr>
          <p:spPr>
            <a:xfrm>
              <a:off x="25023" y="25023"/>
              <a:ext cx="1531200" cy="8043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Biology</a:t>
              </a:r>
              <a:endParaRPr sz="2400" b="1" i="0" u="none" strike="noStrike" cap="none">
                <a:solidFill>
                  <a:schemeClr val="lt1"/>
                </a:solidFill>
                <a:latin typeface="Century Gothic"/>
                <a:ea typeface="Century Gothic"/>
                <a:cs typeface="Century Gothic"/>
                <a:sym typeface="Century Gothic"/>
              </a:endParaRPr>
            </a:p>
          </p:txBody>
        </p:sp>
        <p:sp>
          <p:nvSpPr>
            <p:cNvPr id="458" name="Google Shape;458;g2676085092b_0_2452"/>
            <p:cNvSpPr/>
            <p:nvPr/>
          </p:nvSpPr>
          <p:spPr>
            <a:xfrm>
              <a:off x="1740250" y="231098"/>
              <a:ext cx="337200" cy="3921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g2676085092b_0_2452"/>
            <p:cNvSpPr txBox="1"/>
            <p:nvPr/>
          </p:nvSpPr>
          <p:spPr>
            <a:xfrm>
              <a:off x="1740250" y="309527"/>
              <a:ext cx="2361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60" name="Google Shape;460;g2676085092b_0_2452"/>
            <p:cNvSpPr/>
            <p:nvPr/>
          </p:nvSpPr>
          <p:spPr>
            <a:xfrm>
              <a:off x="2217330" y="0"/>
              <a:ext cx="1581300" cy="8544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2676085092b_0_2452"/>
            <p:cNvSpPr txBox="1"/>
            <p:nvPr/>
          </p:nvSpPr>
          <p:spPr>
            <a:xfrm>
              <a:off x="2242353" y="25023"/>
              <a:ext cx="1531200" cy="8043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IPC</a:t>
              </a:r>
              <a:endParaRPr sz="2400" b="1" i="0" u="none" strike="noStrike" cap="none">
                <a:solidFill>
                  <a:schemeClr val="lt1"/>
                </a:solidFill>
                <a:latin typeface="Century Gothic"/>
                <a:ea typeface="Century Gothic"/>
                <a:cs typeface="Century Gothic"/>
                <a:sym typeface="Century Gothic"/>
              </a:endParaRPr>
            </a:p>
          </p:txBody>
        </p:sp>
        <p:sp>
          <p:nvSpPr>
            <p:cNvPr id="462" name="Google Shape;462;g2676085092b_0_2452"/>
            <p:cNvSpPr/>
            <p:nvPr/>
          </p:nvSpPr>
          <p:spPr>
            <a:xfrm>
              <a:off x="3956677" y="231098"/>
              <a:ext cx="335100" cy="3921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2676085092b_0_2452"/>
            <p:cNvSpPr txBox="1"/>
            <p:nvPr/>
          </p:nvSpPr>
          <p:spPr>
            <a:xfrm>
              <a:off x="3956677" y="30952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64" name="Google Shape;464;g2676085092b_0_2452"/>
            <p:cNvSpPr/>
            <p:nvPr/>
          </p:nvSpPr>
          <p:spPr>
            <a:xfrm>
              <a:off x="4431044" y="0"/>
              <a:ext cx="1581300" cy="8544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g2676085092b_0_2452"/>
            <p:cNvSpPr txBox="1"/>
            <p:nvPr/>
          </p:nvSpPr>
          <p:spPr>
            <a:xfrm>
              <a:off x="4456067" y="25023"/>
              <a:ext cx="1531200" cy="804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466" name="Google Shape;466;g2676085092b_0_2452"/>
            <p:cNvSpPr/>
            <p:nvPr/>
          </p:nvSpPr>
          <p:spPr>
            <a:xfrm>
              <a:off x="6170391" y="231098"/>
              <a:ext cx="335100" cy="3921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g2676085092b_0_2452"/>
            <p:cNvSpPr txBox="1"/>
            <p:nvPr/>
          </p:nvSpPr>
          <p:spPr>
            <a:xfrm>
              <a:off x="6170391" y="30952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68" name="Google Shape;468;g2676085092b_0_2452"/>
            <p:cNvSpPr/>
            <p:nvPr/>
          </p:nvSpPr>
          <p:spPr>
            <a:xfrm>
              <a:off x="6644759" y="0"/>
              <a:ext cx="1581300" cy="8544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g2676085092b_0_2452"/>
            <p:cNvSpPr txBox="1"/>
            <p:nvPr/>
          </p:nvSpPr>
          <p:spPr>
            <a:xfrm>
              <a:off x="6669782" y="25023"/>
              <a:ext cx="1531200" cy="804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Physics or 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470" name="Google Shape;470;g2676085092b_0_2452"/>
          <p:cNvGrpSpPr/>
          <p:nvPr/>
        </p:nvGrpSpPr>
        <p:grpSpPr>
          <a:xfrm>
            <a:off x="304800" y="4452997"/>
            <a:ext cx="8226059" cy="831900"/>
            <a:chOff x="0" y="0"/>
            <a:chExt cx="8226059" cy="831900"/>
          </a:xfrm>
        </p:grpSpPr>
        <p:sp>
          <p:nvSpPr>
            <p:cNvPr id="471" name="Google Shape;471;g2676085092b_0_2452"/>
            <p:cNvSpPr/>
            <p:nvPr/>
          </p:nvSpPr>
          <p:spPr>
            <a:xfrm>
              <a:off x="0" y="0"/>
              <a:ext cx="1581300" cy="8319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2676085092b_0_2452"/>
            <p:cNvSpPr txBox="1"/>
            <p:nvPr/>
          </p:nvSpPr>
          <p:spPr>
            <a:xfrm>
              <a:off x="24366" y="24366"/>
              <a:ext cx="1532400" cy="783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Biology</a:t>
              </a:r>
              <a:endParaRPr sz="1400" b="0" i="0" u="none" strike="noStrike" cap="none">
                <a:solidFill>
                  <a:srgbClr val="000000"/>
                </a:solidFill>
                <a:latin typeface="Arial"/>
                <a:ea typeface="Arial"/>
                <a:cs typeface="Arial"/>
                <a:sym typeface="Arial"/>
              </a:endParaRPr>
            </a:p>
          </p:txBody>
        </p:sp>
        <p:sp>
          <p:nvSpPr>
            <p:cNvPr id="473" name="Google Shape;473;g2676085092b_0_2452"/>
            <p:cNvSpPr/>
            <p:nvPr/>
          </p:nvSpPr>
          <p:spPr>
            <a:xfrm>
              <a:off x="1740250" y="219892"/>
              <a:ext cx="337200" cy="3921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2676085092b_0_2452"/>
            <p:cNvSpPr txBox="1"/>
            <p:nvPr/>
          </p:nvSpPr>
          <p:spPr>
            <a:xfrm>
              <a:off x="1740250" y="298321"/>
              <a:ext cx="2361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75" name="Google Shape;475;g2676085092b_0_2452"/>
            <p:cNvSpPr/>
            <p:nvPr/>
          </p:nvSpPr>
          <p:spPr>
            <a:xfrm>
              <a:off x="2217330" y="0"/>
              <a:ext cx="1581300" cy="8319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2676085092b_0_2452"/>
            <p:cNvSpPr txBox="1"/>
            <p:nvPr/>
          </p:nvSpPr>
          <p:spPr>
            <a:xfrm>
              <a:off x="2241696" y="24366"/>
              <a:ext cx="1532400" cy="783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477" name="Google Shape;477;g2676085092b_0_2452"/>
            <p:cNvSpPr/>
            <p:nvPr/>
          </p:nvSpPr>
          <p:spPr>
            <a:xfrm>
              <a:off x="3956677" y="219892"/>
              <a:ext cx="335100" cy="3921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676085092b_0_2452"/>
            <p:cNvSpPr txBox="1"/>
            <p:nvPr/>
          </p:nvSpPr>
          <p:spPr>
            <a:xfrm>
              <a:off x="3956677" y="298321"/>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79" name="Google Shape;479;g2676085092b_0_2452"/>
            <p:cNvSpPr/>
            <p:nvPr/>
          </p:nvSpPr>
          <p:spPr>
            <a:xfrm>
              <a:off x="4431044" y="0"/>
              <a:ext cx="1581300" cy="8319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g2676085092b_0_2452"/>
            <p:cNvSpPr txBox="1"/>
            <p:nvPr/>
          </p:nvSpPr>
          <p:spPr>
            <a:xfrm>
              <a:off x="4455410" y="24366"/>
              <a:ext cx="1532400" cy="783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Physics</a:t>
              </a:r>
              <a:endParaRPr sz="1400" b="0" i="0" u="none" strike="noStrike" cap="none">
                <a:solidFill>
                  <a:srgbClr val="000000"/>
                </a:solidFill>
                <a:latin typeface="Arial"/>
                <a:ea typeface="Arial"/>
                <a:cs typeface="Arial"/>
                <a:sym typeface="Arial"/>
              </a:endParaRPr>
            </a:p>
          </p:txBody>
        </p:sp>
        <p:sp>
          <p:nvSpPr>
            <p:cNvPr id="481" name="Google Shape;481;g2676085092b_0_2452"/>
            <p:cNvSpPr/>
            <p:nvPr/>
          </p:nvSpPr>
          <p:spPr>
            <a:xfrm>
              <a:off x="6170391" y="219892"/>
              <a:ext cx="335100" cy="3921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g2676085092b_0_2452"/>
            <p:cNvSpPr txBox="1"/>
            <p:nvPr/>
          </p:nvSpPr>
          <p:spPr>
            <a:xfrm>
              <a:off x="6170391" y="298321"/>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83" name="Google Shape;483;g2676085092b_0_2452"/>
            <p:cNvSpPr/>
            <p:nvPr/>
          </p:nvSpPr>
          <p:spPr>
            <a:xfrm>
              <a:off x="6644759" y="0"/>
              <a:ext cx="1581300" cy="8319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g2676085092b_0_2452"/>
            <p:cNvSpPr txBox="1"/>
            <p:nvPr/>
          </p:nvSpPr>
          <p:spPr>
            <a:xfrm>
              <a:off x="6669125" y="24366"/>
              <a:ext cx="1532400" cy="783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485" name="Google Shape;485;g2676085092b_0_2452"/>
          <p:cNvGrpSpPr/>
          <p:nvPr/>
        </p:nvGrpSpPr>
        <p:grpSpPr>
          <a:xfrm>
            <a:off x="358588" y="3537578"/>
            <a:ext cx="8226433" cy="879900"/>
            <a:chOff x="0" y="0"/>
            <a:chExt cx="8226433" cy="879900"/>
          </a:xfrm>
        </p:grpSpPr>
        <p:sp>
          <p:nvSpPr>
            <p:cNvPr id="486" name="Google Shape;486;g2676085092b_0_2452"/>
            <p:cNvSpPr/>
            <p:nvPr/>
          </p:nvSpPr>
          <p:spPr>
            <a:xfrm>
              <a:off x="0" y="0"/>
              <a:ext cx="1567200" cy="8799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g2676085092b_0_2452"/>
            <p:cNvSpPr txBox="1"/>
            <p:nvPr/>
          </p:nvSpPr>
          <p:spPr>
            <a:xfrm>
              <a:off x="25772" y="25772"/>
              <a:ext cx="1515600" cy="8283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Biology</a:t>
              </a:r>
              <a:endParaRPr sz="1400" b="0" i="0" u="none" strike="noStrike" cap="none">
                <a:solidFill>
                  <a:srgbClr val="000000"/>
                </a:solidFill>
                <a:latin typeface="Arial"/>
                <a:ea typeface="Arial"/>
                <a:cs typeface="Arial"/>
                <a:sym typeface="Arial"/>
              </a:endParaRPr>
            </a:p>
          </p:txBody>
        </p:sp>
        <p:sp>
          <p:nvSpPr>
            <p:cNvPr id="488" name="Google Shape;488;g2676085092b_0_2452"/>
            <p:cNvSpPr/>
            <p:nvPr/>
          </p:nvSpPr>
          <p:spPr>
            <a:xfrm>
              <a:off x="1724677" y="245625"/>
              <a:ext cx="333900" cy="3888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g2676085092b_0_2452"/>
            <p:cNvSpPr txBox="1"/>
            <p:nvPr/>
          </p:nvSpPr>
          <p:spPr>
            <a:xfrm>
              <a:off x="1724677" y="323356"/>
              <a:ext cx="233700" cy="233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90" name="Google Shape;490;g2676085092b_0_2452"/>
            <p:cNvSpPr/>
            <p:nvPr/>
          </p:nvSpPr>
          <p:spPr>
            <a:xfrm>
              <a:off x="2197230" y="0"/>
              <a:ext cx="1567200" cy="8799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g2676085092b_0_2452"/>
            <p:cNvSpPr txBox="1"/>
            <p:nvPr/>
          </p:nvSpPr>
          <p:spPr>
            <a:xfrm>
              <a:off x="2223002" y="25772"/>
              <a:ext cx="1515600" cy="8283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492" name="Google Shape;492;g2676085092b_0_2452"/>
            <p:cNvSpPr/>
            <p:nvPr/>
          </p:nvSpPr>
          <p:spPr>
            <a:xfrm>
              <a:off x="3921106" y="245625"/>
              <a:ext cx="332100" cy="3888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2676085092b_0_2452"/>
            <p:cNvSpPr txBox="1"/>
            <p:nvPr/>
          </p:nvSpPr>
          <p:spPr>
            <a:xfrm>
              <a:off x="3921106" y="323356"/>
              <a:ext cx="232500" cy="233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94" name="Google Shape;494;g2676085092b_0_2452"/>
            <p:cNvSpPr/>
            <p:nvPr/>
          </p:nvSpPr>
          <p:spPr>
            <a:xfrm>
              <a:off x="4391254" y="0"/>
              <a:ext cx="1641000" cy="8799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2676085092b_0_2452"/>
            <p:cNvSpPr txBox="1"/>
            <p:nvPr/>
          </p:nvSpPr>
          <p:spPr>
            <a:xfrm>
              <a:off x="4417026" y="25772"/>
              <a:ext cx="1589700" cy="828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3</a:t>
              </a:r>
              <a:r>
                <a:rPr lang="en-US" sz="2000" b="1" i="0" u="none" strike="noStrike" cap="none" baseline="30000">
                  <a:solidFill>
                    <a:schemeClr val="lt1"/>
                  </a:solidFill>
                  <a:latin typeface="Century Gothic"/>
                  <a:ea typeface="Century Gothic"/>
                  <a:cs typeface="Century Gothic"/>
                  <a:sym typeface="Century Gothic"/>
                </a:rPr>
                <a:t>rd</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sp>
          <p:nvSpPr>
            <p:cNvPr id="496" name="Google Shape;496;g2676085092b_0_2452"/>
            <p:cNvSpPr/>
            <p:nvPr/>
          </p:nvSpPr>
          <p:spPr>
            <a:xfrm>
              <a:off x="6189085" y="245625"/>
              <a:ext cx="332100" cy="3888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2676085092b_0_2452"/>
            <p:cNvSpPr txBox="1"/>
            <p:nvPr/>
          </p:nvSpPr>
          <p:spPr>
            <a:xfrm>
              <a:off x="6189085" y="323356"/>
              <a:ext cx="232500" cy="233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498" name="Google Shape;498;g2676085092b_0_2452"/>
            <p:cNvSpPr/>
            <p:nvPr/>
          </p:nvSpPr>
          <p:spPr>
            <a:xfrm>
              <a:off x="6659233" y="0"/>
              <a:ext cx="1567200" cy="8799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g2676085092b_0_2452"/>
            <p:cNvSpPr txBox="1"/>
            <p:nvPr/>
          </p:nvSpPr>
          <p:spPr>
            <a:xfrm>
              <a:off x="6685005" y="25772"/>
              <a:ext cx="1515600" cy="828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entury Gothic"/>
                <a:buNone/>
              </a:pPr>
              <a:r>
                <a:rPr lang="en-US" sz="1900" b="1" i="0" u="none" strike="noStrike" cap="none">
                  <a:solidFill>
                    <a:schemeClr val="lt1"/>
                  </a:solidFill>
                  <a:latin typeface="Century Gothic"/>
                  <a:ea typeface="Century Gothic"/>
                  <a:cs typeface="Century Gothic"/>
                  <a:sym typeface="Century Gothic"/>
                </a:rPr>
                <a:t>4</a:t>
              </a:r>
              <a:r>
                <a:rPr lang="en-US" sz="1900" b="1" i="0" u="none" strike="noStrike" cap="none" baseline="30000">
                  <a:solidFill>
                    <a:schemeClr val="lt1"/>
                  </a:solidFill>
                  <a:latin typeface="Century Gothic"/>
                  <a:ea typeface="Century Gothic"/>
                  <a:cs typeface="Century Gothic"/>
                  <a:sym typeface="Century Gothic"/>
                </a:rPr>
                <a:t>th</a:t>
              </a:r>
              <a:r>
                <a:rPr lang="en-US" sz="19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500" name="Google Shape;500;g2676085092b_0_2452"/>
          <p:cNvGrpSpPr/>
          <p:nvPr/>
        </p:nvGrpSpPr>
        <p:grpSpPr>
          <a:xfrm>
            <a:off x="358588" y="5312354"/>
            <a:ext cx="8226059" cy="1015210"/>
            <a:chOff x="0" y="14886"/>
            <a:chExt cx="8226059" cy="1015210"/>
          </a:xfrm>
        </p:grpSpPr>
        <p:sp>
          <p:nvSpPr>
            <p:cNvPr id="501" name="Google Shape;501;g2676085092b_0_2452"/>
            <p:cNvSpPr/>
            <p:nvPr/>
          </p:nvSpPr>
          <p:spPr>
            <a:xfrm>
              <a:off x="0" y="14886"/>
              <a:ext cx="1581300" cy="9933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g2676085092b_0_2452"/>
            <p:cNvSpPr txBox="1"/>
            <p:nvPr/>
          </p:nvSpPr>
          <p:spPr>
            <a:xfrm>
              <a:off x="29090" y="43976"/>
              <a:ext cx="1523100" cy="9351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Biology Honors</a:t>
              </a:r>
              <a:endParaRPr sz="1400" b="0" i="0" u="none" strike="noStrike" cap="none">
                <a:solidFill>
                  <a:srgbClr val="000000"/>
                </a:solidFill>
                <a:latin typeface="Arial"/>
                <a:ea typeface="Arial"/>
                <a:cs typeface="Arial"/>
                <a:sym typeface="Arial"/>
              </a:endParaRPr>
            </a:p>
          </p:txBody>
        </p:sp>
        <p:sp>
          <p:nvSpPr>
            <p:cNvPr id="503" name="Google Shape;503;g2676085092b_0_2452"/>
            <p:cNvSpPr/>
            <p:nvPr/>
          </p:nvSpPr>
          <p:spPr>
            <a:xfrm rot="33642">
              <a:off x="1740229" y="326451"/>
              <a:ext cx="337216" cy="392119"/>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g2676085092b_0_2452"/>
            <p:cNvSpPr txBox="1"/>
            <p:nvPr/>
          </p:nvSpPr>
          <p:spPr>
            <a:xfrm rot="34944">
              <a:off x="1740206" y="404430"/>
              <a:ext cx="236112" cy="235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505" name="Google Shape;505;g2676085092b_0_2452"/>
            <p:cNvSpPr/>
            <p:nvPr/>
          </p:nvSpPr>
          <p:spPr>
            <a:xfrm>
              <a:off x="2217330" y="36796"/>
              <a:ext cx="1581300" cy="9933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2676085092b_0_2452"/>
            <p:cNvSpPr txBox="1"/>
            <p:nvPr/>
          </p:nvSpPr>
          <p:spPr>
            <a:xfrm>
              <a:off x="2246420" y="65886"/>
              <a:ext cx="1523100" cy="9351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Chemistry OnRamps</a:t>
              </a:r>
              <a:endParaRPr sz="1400" b="0" i="0" u="none" strike="noStrike" cap="none">
                <a:solidFill>
                  <a:srgbClr val="000000"/>
                </a:solidFill>
                <a:latin typeface="Arial"/>
                <a:ea typeface="Arial"/>
                <a:cs typeface="Arial"/>
                <a:sym typeface="Arial"/>
              </a:endParaRPr>
            </a:p>
          </p:txBody>
        </p:sp>
        <p:sp>
          <p:nvSpPr>
            <p:cNvPr id="507" name="Google Shape;507;g2676085092b_0_2452"/>
            <p:cNvSpPr/>
            <p:nvPr/>
          </p:nvSpPr>
          <p:spPr>
            <a:xfrm>
              <a:off x="3956677" y="337328"/>
              <a:ext cx="335100" cy="3921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g2676085092b_0_2452"/>
            <p:cNvSpPr txBox="1"/>
            <p:nvPr/>
          </p:nvSpPr>
          <p:spPr>
            <a:xfrm>
              <a:off x="3956677" y="41575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509" name="Google Shape;509;g2676085092b_0_2452"/>
            <p:cNvSpPr/>
            <p:nvPr/>
          </p:nvSpPr>
          <p:spPr>
            <a:xfrm>
              <a:off x="4431044" y="36796"/>
              <a:ext cx="1581300" cy="9933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g2676085092b_0_2452"/>
            <p:cNvSpPr txBox="1"/>
            <p:nvPr/>
          </p:nvSpPr>
          <p:spPr>
            <a:xfrm>
              <a:off x="4460134" y="65886"/>
              <a:ext cx="1523100" cy="9351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Physics, or Physics OnRamps</a:t>
              </a:r>
              <a:endParaRPr sz="1400" b="0" i="0" u="none" strike="noStrike" cap="none">
                <a:solidFill>
                  <a:srgbClr val="000000"/>
                </a:solidFill>
                <a:latin typeface="Arial"/>
                <a:ea typeface="Arial"/>
                <a:cs typeface="Arial"/>
                <a:sym typeface="Arial"/>
              </a:endParaRPr>
            </a:p>
          </p:txBody>
        </p:sp>
        <p:sp>
          <p:nvSpPr>
            <p:cNvPr id="511" name="Google Shape;511;g2676085092b_0_2452"/>
            <p:cNvSpPr/>
            <p:nvPr/>
          </p:nvSpPr>
          <p:spPr>
            <a:xfrm>
              <a:off x="6170391" y="337328"/>
              <a:ext cx="335100" cy="3921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g2676085092b_0_2452"/>
            <p:cNvSpPr txBox="1"/>
            <p:nvPr/>
          </p:nvSpPr>
          <p:spPr>
            <a:xfrm>
              <a:off x="6170391" y="41575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513" name="Google Shape;513;g2676085092b_0_2452"/>
            <p:cNvSpPr/>
            <p:nvPr/>
          </p:nvSpPr>
          <p:spPr>
            <a:xfrm>
              <a:off x="6644759" y="36796"/>
              <a:ext cx="1581300" cy="9933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g2676085092b_0_2452"/>
            <p:cNvSpPr txBox="1"/>
            <p:nvPr/>
          </p:nvSpPr>
          <p:spPr>
            <a:xfrm>
              <a:off x="6673849" y="65886"/>
              <a:ext cx="1523100" cy="935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sp>
        <p:nvSpPr>
          <p:cNvPr id="515" name="Google Shape;515;g2676085092b_0_2452"/>
          <p:cNvSpPr txBox="1"/>
          <p:nvPr/>
        </p:nvSpPr>
        <p:spPr>
          <a:xfrm>
            <a:off x="419100" y="6254058"/>
            <a:ext cx="8305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*3</a:t>
            </a:r>
            <a:r>
              <a:rPr lang="en-US" sz="1800" b="0" i="0" u="none" strike="noStrike" cap="none" baseline="30000">
                <a:solidFill>
                  <a:schemeClr val="dk1"/>
                </a:solidFill>
                <a:latin typeface="Century Gothic"/>
                <a:ea typeface="Century Gothic"/>
                <a:cs typeface="Century Gothic"/>
                <a:sym typeface="Century Gothic"/>
              </a:rPr>
              <a:t>rd</a:t>
            </a:r>
            <a:r>
              <a:rPr lang="en-US" sz="1800" b="0" i="0" u="none" strike="noStrike" cap="none">
                <a:solidFill>
                  <a:schemeClr val="dk1"/>
                </a:solidFill>
                <a:latin typeface="Century Gothic"/>
                <a:ea typeface="Century Gothic"/>
                <a:cs typeface="Century Gothic"/>
                <a:sym typeface="Century Gothic"/>
              </a:rPr>
              <a:t> and 4</a:t>
            </a:r>
            <a:r>
              <a:rPr lang="en-US" sz="1800" b="0" i="0" u="none" strike="noStrike" cap="none" baseline="30000">
                <a:solidFill>
                  <a:schemeClr val="dk1"/>
                </a:solidFill>
                <a:latin typeface="Century Gothic"/>
                <a:ea typeface="Century Gothic"/>
                <a:cs typeface="Century Gothic"/>
                <a:sym typeface="Century Gothic"/>
              </a:rPr>
              <a:t>th</a:t>
            </a:r>
            <a:r>
              <a:rPr lang="en-US" sz="1800" b="0" i="0" u="none" strike="noStrike" cap="none">
                <a:solidFill>
                  <a:schemeClr val="dk1"/>
                </a:solidFill>
                <a:latin typeface="Century Gothic"/>
                <a:ea typeface="Century Gothic"/>
                <a:cs typeface="Century Gothic"/>
                <a:sym typeface="Century Gothic"/>
              </a:rPr>
              <a:t> year science course options are on the next slide, or in your course guide on the MFHS Counseling website.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2676085092b_0_2533"/>
          <p:cNvSpPr txBox="1">
            <a:spLocks noGrp="1"/>
          </p:cNvSpPr>
          <p:nvPr>
            <p:ph type="title"/>
          </p:nvPr>
        </p:nvSpPr>
        <p:spPr>
          <a:xfrm>
            <a:off x="807046" y="1099200"/>
            <a:ext cx="6906000" cy="70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100000"/>
              <a:buFont typeface="Century Gothic"/>
              <a:buNone/>
            </a:pPr>
            <a:r>
              <a:rPr lang="en-US" sz="3500"/>
              <a:t>3</a:t>
            </a:r>
            <a:r>
              <a:rPr lang="en-US" sz="3500" baseline="30000"/>
              <a:t>rd</a:t>
            </a:r>
            <a:r>
              <a:rPr lang="en-US" sz="3500"/>
              <a:t> or 4</a:t>
            </a:r>
            <a:r>
              <a:rPr lang="en-US" sz="3500" baseline="30000"/>
              <a:t>th</a:t>
            </a:r>
            <a:r>
              <a:rPr lang="en-US" sz="3500"/>
              <a:t> Year Science Options </a:t>
            </a:r>
            <a:br>
              <a:rPr lang="en-US" sz="3500"/>
            </a:br>
            <a:endParaRPr sz="3500"/>
          </a:p>
        </p:txBody>
      </p:sp>
      <p:sp>
        <p:nvSpPr>
          <p:cNvPr id="521" name="Google Shape;521;g2676085092b_0_2533"/>
          <p:cNvSpPr txBox="1">
            <a:spLocks noGrp="1"/>
          </p:cNvSpPr>
          <p:nvPr>
            <p:ph type="body" idx="1"/>
          </p:nvPr>
        </p:nvSpPr>
        <p:spPr>
          <a:xfrm>
            <a:off x="626525" y="2737777"/>
            <a:ext cx="3633600" cy="47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20"/>
              <a:buNone/>
            </a:pPr>
            <a:r>
              <a:rPr lang="en-US" u="sng"/>
              <a:t>REGULAR COURSES</a:t>
            </a:r>
            <a:endParaRPr/>
          </a:p>
        </p:txBody>
      </p:sp>
      <p:sp>
        <p:nvSpPr>
          <p:cNvPr id="522" name="Google Shape;522;g2676085092b_0_2533"/>
          <p:cNvSpPr txBox="1">
            <a:spLocks noGrp="1"/>
          </p:cNvSpPr>
          <p:nvPr>
            <p:ph type="body" idx="2"/>
          </p:nvPr>
        </p:nvSpPr>
        <p:spPr>
          <a:xfrm>
            <a:off x="457325" y="3213675"/>
            <a:ext cx="3802800" cy="34311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SzPct val="79998"/>
              <a:buChar char="►"/>
            </a:pPr>
            <a:r>
              <a:rPr lang="en-US"/>
              <a:t>Environmental Systems</a:t>
            </a:r>
            <a:endParaRPr/>
          </a:p>
          <a:p>
            <a:pPr marL="342900" lvl="0" indent="-342900" algn="l" rtl="0">
              <a:lnSpc>
                <a:spcPct val="100000"/>
              </a:lnSpc>
              <a:spcBef>
                <a:spcPts val="1000"/>
              </a:spcBef>
              <a:spcAft>
                <a:spcPts val="0"/>
              </a:spcAft>
              <a:buSzPct val="79998"/>
              <a:buChar char="►"/>
            </a:pPr>
            <a:r>
              <a:rPr lang="en-US"/>
              <a:t>Medical Microbiology (offered every other year - even years only)</a:t>
            </a:r>
            <a:endParaRPr/>
          </a:p>
          <a:p>
            <a:pPr marL="342900" lvl="0" indent="-342900" algn="l" rtl="0">
              <a:lnSpc>
                <a:spcPct val="100000"/>
              </a:lnSpc>
              <a:spcBef>
                <a:spcPts val="1000"/>
              </a:spcBef>
              <a:spcAft>
                <a:spcPts val="0"/>
              </a:spcAft>
              <a:buSzPct val="79998"/>
              <a:buChar char="►"/>
            </a:pPr>
            <a:r>
              <a:rPr lang="en-US"/>
              <a:t>Pathophysiology (offered every other year - odd years only)</a:t>
            </a:r>
            <a:endParaRPr/>
          </a:p>
          <a:p>
            <a:pPr marL="342900" lvl="0" indent="-342900" algn="l" rtl="0">
              <a:lnSpc>
                <a:spcPct val="100000"/>
              </a:lnSpc>
              <a:spcBef>
                <a:spcPts val="1000"/>
              </a:spcBef>
              <a:spcAft>
                <a:spcPts val="0"/>
              </a:spcAft>
              <a:buSzPct val="79998"/>
              <a:buChar char="►"/>
            </a:pPr>
            <a:r>
              <a:rPr lang="en-US"/>
              <a:t>Forensics</a:t>
            </a:r>
            <a:endParaRPr/>
          </a:p>
          <a:p>
            <a:pPr marL="342900" lvl="0" indent="-342900" algn="l" rtl="0">
              <a:lnSpc>
                <a:spcPct val="100000"/>
              </a:lnSpc>
              <a:spcBef>
                <a:spcPts val="1000"/>
              </a:spcBef>
              <a:spcAft>
                <a:spcPts val="0"/>
              </a:spcAft>
              <a:buSzPct val="79998"/>
              <a:buChar char="►"/>
            </a:pPr>
            <a:r>
              <a:rPr lang="en-US"/>
              <a:t>Anatomy and Physiology</a:t>
            </a:r>
            <a:endParaRPr/>
          </a:p>
          <a:p>
            <a:pPr marL="342900" lvl="0" indent="-342900" algn="l" rtl="0">
              <a:lnSpc>
                <a:spcPct val="100000"/>
              </a:lnSpc>
              <a:spcBef>
                <a:spcPts val="1000"/>
              </a:spcBef>
              <a:spcAft>
                <a:spcPts val="0"/>
              </a:spcAft>
              <a:buSzPct val="79998"/>
              <a:buChar char="►"/>
            </a:pPr>
            <a:r>
              <a:rPr lang="en-US"/>
              <a:t>Advanced Plant &amp; Soil Science</a:t>
            </a:r>
            <a:endParaRPr/>
          </a:p>
          <a:p>
            <a:pPr marL="342900" lvl="0" indent="-342900" algn="l" rtl="0">
              <a:lnSpc>
                <a:spcPct val="100000"/>
              </a:lnSpc>
              <a:spcBef>
                <a:spcPts val="1000"/>
              </a:spcBef>
              <a:spcAft>
                <a:spcPts val="0"/>
              </a:spcAft>
              <a:buSzPct val="79998"/>
              <a:buChar char="►"/>
            </a:pPr>
            <a:r>
              <a:rPr lang="en-US"/>
              <a:t>Engineer. design &amp; Prob. Solving</a:t>
            </a:r>
            <a:endParaRPr/>
          </a:p>
          <a:p>
            <a:pPr marL="342900" lvl="0" indent="-342900" algn="l" rtl="0">
              <a:lnSpc>
                <a:spcPct val="100000"/>
              </a:lnSpc>
              <a:spcBef>
                <a:spcPts val="1000"/>
              </a:spcBef>
              <a:spcAft>
                <a:spcPts val="0"/>
              </a:spcAft>
              <a:buSzPct val="44999"/>
              <a:buChar char="►"/>
            </a:pPr>
            <a:r>
              <a:rPr lang="en-US"/>
              <a:t>Sci. Research &amp; Design</a:t>
            </a:r>
            <a:endParaRPr sz="2400"/>
          </a:p>
        </p:txBody>
      </p:sp>
      <p:sp>
        <p:nvSpPr>
          <p:cNvPr id="523" name="Google Shape;523;g2676085092b_0_2533"/>
          <p:cNvSpPr txBox="1">
            <a:spLocks noGrp="1"/>
          </p:cNvSpPr>
          <p:nvPr>
            <p:ph type="body" idx="3"/>
          </p:nvPr>
        </p:nvSpPr>
        <p:spPr>
          <a:xfrm>
            <a:off x="4509250" y="2685076"/>
            <a:ext cx="4329900" cy="528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600"/>
              <a:buNone/>
            </a:pPr>
            <a:r>
              <a:rPr lang="en-US" sz="2000" u="sng"/>
              <a:t>ADVANCED (weighted) COURSES</a:t>
            </a:r>
            <a:endParaRPr/>
          </a:p>
        </p:txBody>
      </p:sp>
      <p:sp>
        <p:nvSpPr>
          <p:cNvPr id="524" name="Google Shape;524;g2676085092b_0_2533"/>
          <p:cNvSpPr txBox="1">
            <a:spLocks noGrp="1"/>
          </p:cNvSpPr>
          <p:nvPr>
            <p:ph type="body" idx="4"/>
          </p:nvPr>
        </p:nvSpPr>
        <p:spPr>
          <a:xfrm>
            <a:off x="4260125" y="3290145"/>
            <a:ext cx="4575300" cy="3147600"/>
          </a:xfrm>
          <a:prstGeom prst="rect">
            <a:avLst/>
          </a:prstGeom>
          <a:noFill/>
          <a:ln>
            <a:noFill/>
          </a:ln>
        </p:spPr>
        <p:txBody>
          <a:bodyPr spcFirstLastPara="1" wrap="square" lIns="91425" tIns="45700" rIns="91425" bIns="45700" anchor="t" anchorCtr="0">
            <a:normAutofit/>
          </a:bodyPr>
          <a:lstStyle/>
          <a:p>
            <a:pPr marL="342900" lvl="0" indent="-335280" algn="l" rtl="0">
              <a:lnSpc>
                <a:spcPct val="100000"/>
              </a:lnSpc>
              <a:spcBef>
                <a:spcPts val="0"/>
              </a:spcBef>
              <a:spcAft>
                <a:spcPts val="0"/>
              </a:spcAft>
              <a:buSzPts val="1800"/>
              <a:buChar char="►"/>
            </a:pPr>
            <a:r>
              <a:rPr lang="en-US"/>
              <a:t>Biology AP</a:t>
            </a:r>
            <a:endParaRPr/>
          </a:p>
          <a:p>
            <a:pPr marL="342900" lvl="0" indent="-335280" algn="l" rtl="0">
              <a:lnSpc>
                <a:spcPct val="100000"/>
              </a:lnSpc>
              <a:spcBef>
                <a:spcPts val="1000"/>
              </a:spcBef>
              <a:spcAft>
                <a:spcPts val="0"/>
              </a:spcAft>
              <a:buSzPts val="1800"/>
              <a:buChar char="►"/>
            </a:pPr>
            <a:r>
              <a:rPr lang="en-US"/>
              <a:t>Physics OnRamps - 1or 2</a:t>
            </a:r>
            <a:endParaRPr/>
          </a:p>
          <a:p>
            <a:pPr marL="342900" lvl="0" indent="-335280" algn="l" rtl="0">
              <a:lnSpc>
                <a:spcPct val="100000"/>
              </a:lnSpc>
              <a:spcBef>
                <a:spcPts val="1000"/>
              </a:spcBef>
              <a:spcAft>
                <a:spcPts val="0"/>
              </a:spcAft>
              <a:buSzPts val="1800"/>
              <a:buChar char="►"/>
            </a:pPr>
            <a:r>
              <a:rPr lang="en-US"/>
              <a:t>Chemistry OnRamps - 1or 2</a:t>
            </a:r>
            <a:endParaRPr/>
          </a:p>
          <a:p>
            <a:pPr marL="342900" lvl="0" indent="-335280" algn="l" rtl="0">
              <a:lnSpc>
                <a:spcPct val="100000"/>
              </a:lnSpc>
              <a:spcBef>
                <a:spcPts val="1000"/>
              </a:spcBef>
              <a:spcAft>
                <a:spcPts val="0"/>
              </a:spcAft>
              <a:buSzPts val="1800"/>
              <a:buChar char="►"/>
            </a:pPr>
            <a:r>
              <a:rPr lang="en-US"/>
              <a:t>Environmental Science AP (every other year)</a:t>
            </a:r>
            <a:endParaRPr/>
          </a:p>
          <a:p>
            <a:pPr marL="342900" lvl="0" indent="-342900" algn="l" rtl="0">
              <a:lnSpc>
                <a:spcPct val="100000"/>
              </a:lnSpc>
              <a:spcBef>
                <a:spcPts val="1000"/>
              </a:spcBef>
              <a:spcAft>
                <a:spcPts val="0"/>
              </a:spcAft>
              <a:buSzPts val="1440"/>
              <a:buChar char="►"/>
            </a:pPr>
            <a:r>
              <a:rPr lang="en-US"/>
              <a:t>Advanced Animal Science (DC)</a:t>
            </a:r>
            <a:endParaRPr/>
          </a:p>
          <a:p>
            <a:pPr marL="342900" lvl="0" indent="0" algn="l" rtl="0">
              <a:lnSpc>
                <a:spcPct val="100000"/>
              </a:lnSpc>
              <a:spcBef>
                <a:spcPts val="1000"/>
              </a:spcBef>
              <a:spcAft>
                <a:spcPts val="0"/>
              </a:spcAft>
              <a:buSzPts val="1440"/>
              <a:buNone/>
            </a:pPr>
            <a:endParaRPr/>
          </a:p>
        </p:txBody>
      </p:sp>
      <p:sp>
        <p:nvSpPr>
          <p:cNvPr id="525" name="Google Shape;525;g2676085092b_0_2533"/>
          <p:cNvSpPr txBox="1"/>
          <p:nvPr/>
        </p:nvSpPr>
        <p:spPr>
          <a:xfrm>
            <a:off x="227014" y="2091450"/>
            <a:ext cx="8690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entury Gothic"/>
              <a:buNone/>
            </a:pPr>
            <a:r>
              <a:rPr lang="en-US" sz="1800" b="0" i="0" u="none" strike="noStrike" cap="none">
                <a:solidFill>
                  <a:schemeClr val="dk1"/>
                </a:solidFill>
                <a:latin typeface="Century Gothic"/>
                <a:ea typeface="Century Gothic"/>
                <a:cs typeface="Century Gothic"/>
                <a:sym typeface="Century Gothic"/>
              </a:rPr>
              <a:t>If you failed Biology, IPC, Chemistry or Physics, you may be required to make that course up to graduate. See your counselor for options.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
          <p:cNvPicPr preferRelativeResize="0"/>
          <p:nvPr/>
        </p:nvPicPr>
        <p:blipFill rotWithShape="1">
          <a:blip r:embed="rId3">
            <a:alphaModFix/>
          </a:blip>
          <a:srcRect/>
          <a:stretch/>
        </p:blipFill>
        <p:spPr>
          <a:xfrm>
            <a:off x="85600" y="1278475"/>
            <a:ext cx="8482782" cy="5579525"/>
          </a:xfrm>
          <a:prstGeom prst="rect">
            <a:avLst/>
          </a:prstGeom>
          <a:noFill/>
          <a:ln>
            <a:noFill/>
          </a:ln>
        </p:spPr>
      </p:pic>
      <p:sp>
        <p:nvSpPr>
          <p:cNvPr id="267" name="Google Shape;267;p4"/>
          <p:cNvSpPr txBox="1">
            <a:spLocks noGrp="1"/>
          </p:cNvSpPr>
          <p:nvPr>
            <p:ph type="title"/>
          </p:nvPr>
        </p:nvSpPr>
        <p:spPr>
          <a:xfrm>
            <a:off x="1279609" y="700817"/>
            <a:ext cx="634367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a:t>Graduation Requirements:</a:t>
            </a:r>
            <a:endParaRPr/>
          </a:p>
        </p:txBody>
      </p:sp>
      <p:sp>
        <p:nvSpPr>
          <p:cNvPr id="268" name="Google Shape;268;p4"/>
          <p:cNvSpPr/>
          <p:nvPr/>
        </p:nvSpPr>
        <p:spPr>
          <a:xfrm>
            <a:off x="6323493" y="1946137"/>
            <a:ext cx="15517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sng" strike="noStrike" cap="none">
                <a:solidFill>
                  <a:srgbClr val="FF0000"/>
                </a:solidFill>
                <a:latin typeface="Calibri"/>
                <a:ea typeface="Calibri"/>
                <a:cs typeface="Calibri"/>
                <a:sym typeface="Calibri"/>
              </a:rPr>
              <a:t>Red (recommneded)</a:t>
            </a:r>
            <a:r>
              <a:rPr lang="en-US" sz="1200" b="1" i="0" u="none" strike="noStrike" cap="none">
                <a:solidFill>
                  <a:srgbClr val="FF0000"/>
                </a:solidFill>
                <a:latin typeface="Calibri"/>
                <a:ea typeface="Calibri"/>
                <a:cs typeface="Calibri"/>
                <a:sym typeface="Calibri"/>
              </a:rPr>
              <a:t> - Colleges may require these courses</a:t>
            </a:r>
            <a:endParaRPr sz="1200">
              <a:solidFill>
                <a:schemeClr val="dk1"/>
              </a:solidFill>
              <a:latin typeface="Century Gothic"/>
              <a:ea typeface="Century Gothic"/>
              <a:cs typeface="Century Gothic"/>
              <a:sym typeface="Century Gothic"/>
            </a:endParaRPr>
          </a:p>
        </p:txBody>
      </p:sp>
      <p:sp>
        <p:nvSpPr>
          <p:cNvPr id="269" name="Google Shape;269;p4"/>
          <p:cNvSpPr/>
          <p:nvPr/>
        </p:nvSpPr>
        <p:spPr>
          <a:xfrm>
            <a:off x="3063447" y="2775059"/>
            <a:ext cx="78874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Algebra 2</a:t>
            </a:r>
            <a:endParaRPr sz="1200">
              <a:solidFill>
                <a:schemeClr val="dk1"/>
              </a:solidFill>
              <a:latin typeface="Century Gothic"/>
              <a:ea typeface="Century Gothic"/>
              <a:cs typeface="Century Gothic"/>
              <a:sym typeface="Century Gothic"/>
            </a:endParaRPr>
          </a:p>
        </p:txBody>
      </p:sp>
      <p:sp>
        <p:nvSpPr>
          <p:cNvPr id="270" name="Google Shape;270;p4"/>
          <p:cNvSpPr/>
          <p:nvPr/>
        </p:nvSpPr>
        <p:spPr>
          <a:xfrm>
            <a:off x="3063447" y="3413933"/>
            <a:ext cx="356668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Recommend including Chem., Physics and 4</a:t>
            </a:r>
            <a:r>
              <a:rPr lang="en-US" sz="1200" b="1" baseline="30000">
                <a:solidFill>
                  <a:srgbClr val="FF0000"/>
                </a:solidFill>
                <a:latin typeface="Calibri"/>
                <a:ea typeface="Calibri"/>
                <a:cs typeface="Calibri"/>
                <a:sym typeface="Calibri"/>
              </a:rPr>
              <a:t>th</a:t>
            </a:r>
            <a:r>
              <a:rPr lang="en-US" sz="1200" b="1">
                <a:solidFill>
                  <a:srgbClr val="FF0000"/>
                </a:solidFill>
                <a:latin typeface="Calibri"/>
                <a:ea typeface="Calibri"/>
                <a:cs typeface="Calibri"/>
                <a:sym typeface="Calibri"/>
              </a:rPr>
              <a:t> science</a:t>
            </a:r>
            <a:endParaRPr sz="1200">
              <a:solidFill>
                <a:schemeClr val="dk1"/>
              </a:solidFill>
              <a:latin typeface="Century Gothic"/>
              <a:ea typeface="Century Gothic"/>
              <a:cs typeface="Century Gothic"/>
              <a:sym typeface="Century Gothic"/>
            </a:endParaRPr>
          </a:p>
        </p:txBody>
      </p:sp>
      <p:sp>
        <p:nvSpPr>
          <p:cNvPr id="271" name="Google Shape;271;p4"/>
          <p:cNvSpPr/>
          <p:nvPr/>
        </p:nvSpPr>
        <p:spPr>
          <a:xfrm>
            <a:off x="4376590" y="3995832"/>
            <a:ext cx="3200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FF0000"/>
                </a:solidFill>
                <a:latin typeface="Calibri"/>
                <a:ea typeface="Calibri"/>
                <a:cs typeface="Calibri"/>
                <a:sym typeface="Calibri"/>
              </a:rPr>
              <a:t>Recommend World Geography AND World History (all 4 credits of Social Studies)</a:t>
            </a:r>
            <a:endParaRPr/>
          </a:p>
        </p:txBody>
      </p:sp>
      <p:sp>
        <p:nvSpPr>
          <p:cNvPr id="272" name="Google Shape;272;p4"/>
          <p:cNvSpPr/>
          <p:nvPr/>
        </p:nvSpPr>
        <p:spPr>
          <a:xfrm>
            <a:off x="3617675" y="4873534"/>
            <a:ext cx="4267200" cy="276999"/>
          </a:xfrm>
          <a:prstGeom prst="rect">
            <a:avLst/>
          </a:prstGeom>
          <a:noFill/>
          <a:ln>
            <a:noFill/>
          </a:ln>
        </p:spPr>
        <p:txBody>
          <a:bodyPr spcFirstLastPara="1" wrap="square" lIns="91425" tIns="45700" rIns="91425" bIns="45700" anchor="t" anchorCtr="0">
            <a:spAutoFit/>
          </a:bodyPr>
          <a:lstStyle/>
          <a:p>
            <a:pPr marL="109728" marR="0" lvl="0" indent="-8128" algn="l" rtl="0">
              <a:spcBef>
                <a:spcPts val="0"/>
              </a:spcBef>
              <a:spcAft>
                <a:spcPts val="0"/>
              </a:spcAft>
              <a:buNone/>
            </a:pPr>
            <a:r>
              <a:rPr lang="en-US" sz="1200" b="1">
                <a:solidFill>
                  <a:srgbClr val="FF0000"/>
                </a:solidFill>
                <a:latin typeface="Calibri"/>
                <a:ea typeface="Calibri"/>
                <a:cs typeface="Calibri"/>
                <a:sym typeface="Calibri"/>
              </a:rPr>
              <a:t>Some colleges view 3 years of a Foreign language as a plus!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2676085092b_0_2561"/>
          <p:cNvSpPr txBox="1">
            <a:spLocks noGrp="1"/>
          </p:cNvSpPr>
          <p:nvPr>
            <p:ph type="title"/>
          </p:nvPr>
        </p:nvSpPr>
        <p:spPr>
          <a:xfrm>
            <a:off x="865970" y="927098"/>
            <a:ext cx="6343800" cy="709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en-US" b="1"/>
              <a:t>Course Sequence for Social Studies</a:t>
            </a:r>
            <a:endParaRPr/>
          </a:p>
        </p:txBody>
      </p:sp>
      <p:grpSp>
        <p:nvGrpSpPr>
          <p:cNvPr id="531" name="Google Shape;531;g2676085092b_0_2561"/>
          <p:cNvGrpSpPr/>
          <p:nvPr/>
        </p:nvGrpSpPr>
        <p:grpSpPr>
          <a:xfrm>
            <a:off x="376518" y="2895600"/>
            <a:ext cx="8226608" cy="457200"/>
            <a:chOff x="0" y="0"/>
            <a:chExt cx="8226608" cy="457200"/>
          </a:xfrm>
        </p:grpSpPr>
        <p:sp>
          <p:nvSpPr>
            <p:cNvPr id="532" name="Google Shape;532;g2676085092b_0_2561"/>
            <p:cNvSpPr/>
            <p:nvPr/>
          </p:nvSpPr>
          <p:spPr>
            <a:xfrm>
              <a:off x="0" y="0"/>
              <a:ext cx="1524900" cy="4572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g2676085092b_0_2561"/>
            <p:cNvSpPr txBox="1"/>
            <p:nvPr/>
          </p:nvSpPr>
          <p:spPr>
            <a:xfrm>
              <a:off x="13391" y="13391"/>
              <a:ext cx="1498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9</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534" name="Google Shape;534;g2676085092b_0_2561"/>
            <p:cNvSpPr/>
            <p:nvPr/>
          </p:nvSpPr>
          <p:spPr>
            <a:xfrm>
              <a:off x="1678195" y="39504"/>
              <a:ext cx="324900" cy="3783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g2676085092b_0_2561"/>
            <p:cNvSpPr txBox="1"/>
            <p:nvPr/>
          </p:nvSpPr>
          <p:spPr>
            <a:xfrm>
              <a:off x="1678195" y="115142"/>
              <a:ext cx="227400" cy="226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536" name="Google Shape;536;g2676085092b_0_2561"/>
            <p:cNvSpPr/>
            <p:nvPr/>
          </p:nvSpPr>
          <p:spPr>
            <a:xfrm>
              <a:off x="2137878" y="0"/>
              <a:ext cx="1818900" cy="4572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g2676085092b_0_2561"/>
            <p:cNvSpPr txBox="1"/>
            <p:nvPr/>
          </p:nvSpPr>
          <p:spPr>
            <a:xfrm>
              <a:off x="2151269" y="13391"/>
              <a:ext cx="1792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10</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538" name="Google Shape;538;g2676085092b_0_2561"/>
            <p:cNvSpPr/>
            <p:nvPr/>
          </p:nvSpPr>
          <p:spPr>
            <a:xfrm>
              <a:off x="4109264" y="39504"/>
              <a:ext cx="323400" cy="3783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g2676085092b_0_2561"/>
            <p:cNvSpPr txBox="1"/>
            <p:nvPr/>
          </p:nvSpPr>
          <p:spPr>
            <a:xfrm>
              <a:off x="4109264" y="115142"/>
              <a:ext cx="226200" cy="226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540" name="Google Shape;540;g2676085092b_0_2561"/>
            <p:cNvSpPr/>
            <p:nvPr/>
          </p:nvSpPr>
          <p:spPr>
            <a:xfrm>
              <a:off x="4566754" y="0"/>
              <a:ext cx="1524900" cy="4572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2676085092b_0_2561"/>
            <p:cNvSpPr txBox="1"/>
            <p:nvPr/>
          </p:nvSpPr>
          <p:spPr>
            <a:xfrm>
              <a:off x="4580145" y="13391"/>
              <a:ext cx="1498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11</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542" name="Google Shape;542;g2676085092b_0_2561"/>
            <p:cNvSpPr/>
            <p:nvPr/>
          </p:nvSpPr>
          <p:spPr>
            <a:xfrm>
              <a:off x="6244218" y="39504"/>
              <a:ext cx="323400" cy="3783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g2676085092b_0_2561"/>
            <p:cNvSpPr txBox="1"/>
            <p:nvPr/>
          </p:nvSpPr>
          <p:spPr>
            <a:xfrm>
              <a:off x="6244218" y="115142"/>
              <a:ext cx="226200" cy="226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544" name="Google Shape;544;g2676085092b_0_2561"/>
            <p:cNvSpPr/>
            <p:nvPr/>
          </p:nvSpPr>
          <p:spPr>
            <a:xfrm>
              <a:off x="6701708" y="0"/>
              <a:ext cx="1524900" cy="4572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2676085092b_0_2561"/>
            <p:cNvSpPr txBox="1"/>
            <p:nvPr/>
          </p:nvSpPr>
          <p:spPr>
            <a:xfrm>
              <a:off x="6715099" y="13391"/>
              <a:ext cx="1498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12</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800" b="1" i="0" u="none" strike="noStrike" cap="none">
                <a:solidFill>
                  <a:schemeClr val="lt1"/>
                </a:solidFill>
                <a:latin typeface="Century Gothic"/>
                <a:ea typeface="Century Gothic"/>
                <a:cs typeface="Century Gothic"/>
                <a:sym typeface="Century Gothic"/>
              </a:endParaRPr>
            </a:p>
          </p:txBody>
        </p:sp>
      </p:grpSp>
      <p:grpSp>
        <p:nvGrpSpPr>
          <p:cNvPr id="546" name="Google Shape;546;g2676085092b_0_2561"/>
          <p:cNvGrpSpPr/>
          <p:nvPr/>
        </p:nvGrpSpPr>
        <p:grpSpPr>
          <a:xfrm>
            <a:off x="391328" y="3505200"/>
            <a:ext cx="8214451" cy="1600200"/>
            <a:chOff x="5845" y="0"/>
            <a:chExt cx="8214451" cy="1600200"/>
          </a:xfrm>
        </p:grpSpPr>
        <p:sp>
          <p:nvSpPr>
            <p:cNvPr id="547" name="Google Shape;547;g2676085092b_0_2561"/>
            <p:cNvSpPr/>
            <p:nvPr/>
          </p:nvSpPr>
          <p:spPr>
            <a:xfrm>
              <a:off x="5845" y="0"/>
              <a:ext cx="1505400" cy="15492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g2676085092b_0_2561"/>
            <p:cNvSpPr txBox="1"/>
            <p:nvPr/>
          </p:nvSpPr>
          <p:spPr>
            <a:xfrm>
              <a:off x="49937" y="44092"/>
              <a:ext cx="1417200" cy="1461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World Geography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AP Human Geography</a:t>
              </a:r>
              <a:endParaRPr sz="1400" b="0" i="0" u="none" strike="noStrike" cap="none">
                <a:solidFill>
                  <a:srgbClr val="000000"/>
                </a:solidFill>
                <a:latin typeface="Arial"/>
                <a:ea typeface="Arial"/>
                <a:cs typeface="Arial"/>
                <a:sym typeface="Arial"/>
              </a:endParaRPr>
            </a:p>
          </p:txBody>
        </p:sp>
        <p:sp>
          <p:nvSpPr>
            <p:cNvPr id="549" name="Google Shape;549;g2676085092b_0_2561"/>
            <p:cNvSpPr/>
            <p:nvPr/>
          </p:nvSpPr>
          <p:spPr>
            <a:xfrm rot="38553">
              <a:off x="1662616" y="599759"/>
              <a:ext cx="321020" cy="373224"/>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g2676085092b_0_2561"/>
            <p:cNvSpPr txBox="1"/>
            <p:nvPr/>
          </p:nvSpPr>
          <p:spPr>
            <a:xfrm rot="36717">
              <a:off x="1662693" y="673828"/>
              <a:ext cx="224713" cy="2241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551" name="Google Shape;551;g2676085092b_0_2561"/>
            <p:cNvSpPr/>
            <p:nvPr/>
          </p:nvSpPr>
          <p:spPr>
            <a:xfrm>
              <a:off x="2116868" y="25469"/>
              <a:ext cx="1888200" cy="15492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2676085092b_0_2561"/>
            <p:cNvSpPr txBox="1"/>
            <p:nvPr/>
          </p:nvSpPr>
          <p:spPr>
            <a:xfrm>
              <a:off x="2162244" y="70845"/>
              <a:ext cx="1797600" cy="1458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World </a:t>
              </a:r>
              <a:r>
                <a:rPr lang="en-US" sz="1600" b="1" i="0" u="none" strike="noStrike" cap="none">
                  <a:solidFill>
                    <a:schemeClr val="lt1"/>
                  </a:solidFill>
                  <a:latin typeface="Century Gothic"/>
                  <a:ea typeface="Century Gothic"/>
                  <a:cs typeface="Century Gothic"/>
                  <a:sym typeface="Century Gothic"/>
                </a:rPr>
                <a:t>History 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World History AP</a:t>
              </a:r>
              <a:endParaRPr sz="1400" b="0" i="0" u="none" strike="noStrike" cap="none">
                <a:solidFill>
                  <a:srgbClr val="000000"/>
                </a:solidFill>
                <a:latin typeface="Arial"/>
                <a:ea typeface="Arial"/>
                <a:cs typeface="Arial"/>
                <a:sym typeface="Arial"/>
              </a:endParaRPr>
            </a:p>
          </p:txBody>
        </p:sp>
        <p:sp>
          <p:nvSpPr>
            <p:cNvPr id="553" name="Google Shape;553;g2676085092b_0_2561"/>
            <p:cNvSpPr/>
            <p:nvPr/>
          </p:nvSpPr>
          <p:spPr>
            <a:xfrm>
              <a:off x="4155694" y="613428"/>
              <a:ext cx="319200" cy="3732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2676085092b_0_2561"/>
            <p:cNvSpPr txBox="1"/>
            <p:nvPr/>
          </p:nvSpPr>
          <p:spPr>
            <a:xfrm>
              <a:off x="4155694" y="688096"/>
              <a:ext cx="223500" cy="224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555" name="Google Shape;555;g2676085092b_0_2561"/>
            <p:cNvSpPr/>
            <p:nvPr/>
          </p:nvSpPr>
          <p:spPr>
            <a:xfrm>
              <a:off x="4607318" y="25469"/>
              <a:ext cx="1505400" cy="15492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2676085092b_0_2561"/>
            <p:cNvSpPr txBox="1"/>
            <p:nvPr/>
          </p:nvSpPr>
          <p:spPr>
            <a:xfrm>
              <a:off x="4651410" y="69561"/>
              <a:ext cx="1417200" cy="1461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US History,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Reg., AP or OnRamps</a:t>
              </a:r>
              <a:endParaRPr sz="1400" b="0" i="0" u="none" strike="noStrike" cap="none">
                <a:solidFill>
                  <a:srgbClr val="000000"/>
                </a:solidFill>
                <a:latin typeface="Arial"/>
                <a:ea typeface="Arial"/>
                <a:cs typeface="Arial"/>
                <a:sym typeface="Arial"/>
              </a:endParaRPr>
            </a:p>
          </p:txBody>
        </p:sp>
        <p:sp>
          <p:nvSpPr>
            <p:cNvPr id="557" name="Google Shape;557;g2676085092b_0_2561"/>
            <p:cNvSpPr/>
            <p:nvPr/>
          </p:nvSpPr>
          <p:spPr>
            <a:xfrm>
              <a:off x="6263273" y="613428"/>
              <a:ext cx="319200" cy="3732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g2676085092b_0_2561"/>
            <p:cNvSpPr txBox="1"/>
            <p:nvPr/>
          </p:nvSpPr>
          <p:spPr>
            <a:xfrm>
              <a:off x="6263273" y="688096"/>
              <a:ext cx="223500" cy="224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559" name="Google Shape;559;g2676085092b_0_2561"/>
            <p:cNvSpPr/>
            <p:nvPr/>
          </p:nvSpPr>
          <p:spPr>
            <a:xfrm>
              <a:off x="6714896" y="0"/>
              <a:ext cx="1505400" cy="16002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2676085092b_0_2561"/>
            <p:cNvSpPr txBox="1"/>
            <p:nvPr/>
          </p:nvSpPr>
          <p:spPr>
            <a:xfrm>
              <a:off x="6758988" y="44092"/>
              <a:ext cx="1417200" cy="1512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Government and </a:t>
              </a:r>
              <a:r>
                <a:rPr lang="en-US" sz="1600" b="1" i="0" u="sng" strike="noStrike" cap="none">
                  <a:solidFill>
                    <a:schemeClr val="lt1"/>
                  </a:solidFill>
                  <a:latin typeface="Century Gothic"/>
                  <a:ea typeface="Century Gothic"/>
                  <a:cs typeface="Century Gothic"/>
                  <a:sym typeface="Century Gothic"/>
                </a:rPr>
                <a:t>Economics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Reg., AP, OnRamps or Dual Credit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g2676085092b_0_2852"/>
          <p:cNvSpPr txBox="1">
            <a:spLocks noGrp="1"/>
          </p:cNvSpPr>
          <p:nvPr>
            <p:ph type="title"/>
          </p:nvPr>
        </p:nvSpPr>
        <p:spPr>
          <a:xfrm>
            <a:off x="866440" y="927099"/>
            <a:ext cx="66012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u="sng"/>
              <a:t>Pick your Social Studies courses:</a:t>
            </a:r>
            <a:endParaRPr/>
          </a:p>
        </p:txBody>
      </p:sp>
      <p:sp>
        <p:nvSpPr>
          <p:cNvPr id="566" name="Google Shape;566;g2676085092b_0_2852"/>
          <p:cNvSpPr/>
          <p:nvPr/>
        </p:nvSpPr>
        <p:spPr>
          <a:xfrm>
            <a:off x="304800" y="2743200"/>
            <a:ext cx="8610600" cy="3795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Pick your Social Studies course!</a:t>
            </a:r>
            <a:endParaRPr/>
          </a:p>
          <a:p>
            <a:pPr marL="457200" marR="0" lvl="0" indent="0" algn="l" rtl="0">
              <a:lnSpc>
                <a:spcPct val="100000"/>
              </a:lnSpc>
              <a:spcBef>
                <a:spcPts val="0"/>
              </a:spcBef>
              <a:spcAft>
                <a:spcPts val="0"/>
              </a:spcAft>
              <a:buNone/>
            </a:pPr>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1" i="0" u="none" strike="noStrike" cap="none">
                <a:solidFill>
                  <a:schemeClr val="dk1"/>
                </a:solidFill>
                <a:latin typeface="Century Gothic"/>
                <a:ea typeface="Century Gothic"/>
                <a:cs typeface="Century Gothic"/>
                <a:sym typeface="Century Gothic"/>
              </a:rPr>
              <a:t>Requirements:</a:t>
            </a:r>
            <a:r>
              <a:rPr lang="en-US" sz="1800" b="0" i="0" u="none" strike="noStrike" cap="none">
                <a:solidFill>
                  <a:schemeClr val="dk1"/>
                </a:solidFill>
                <a:latin typeface="Century Gothic"/>
                <a:ea typeface="Century Gothic"/>
                <a:cs typeface="Century Gothic"/>
                <a:sym typeface="Century Gothic"/>
              </a:rPr>
              <a:t> World Geography or World History, US History, Economics, and Government are required to graduate.</a:t>
            </a:r>
            <a:endParaRPr/>
          </a:p>
          <a:p>
            <a:pPr marL="457200" marR="0" lvl="0" indent="0" algn="l" rtl="0">
              <a:lnSpc>
                <a:spcPct val="100000"/>
              </a:lnSpc>
              <a:spcBef>
                <a:spcPts val="0"/>
              </a:spcBef>
              <a:spcAft>
                <a:spcPts val="0"/>
              </a:spcAft>
              <a:buNone/>
            </a:pPr>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If you failed one of your previous Social Studies courses, you may select it here or see your counselor for more options. </a:t>
            </a:r>
            <a:endParaRPr sz="1800">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1800">
              <a:solidFill>
                <a:schemeClr val="dk1"/>
              </a:solidFill>
              <a:latin typeface="Century Gothic"/>
              <a:ea typeface="Century Gothic"/>
              <a:cs typeface="Century Gothic"/>
              <a:sym typeface="Century Gothic"/>
            </a:endParaRPr>
          </a:p>
          <a:p>
            <a:pPr marL="342900" marR="0" lvl="0" indent="-342900" algn="l" rtl="0">
              <a:lnSpc>
                <a:spcPct val="100000"/>
              </a:lnSpc>
              <a:spcBef>
                <a:spcPts val="0"/>
              </a:spcBef>
              <a:spcAft>
                <a:spcPts val="0"/>
              </a:spcAft>
              <a:buClr>
                <a:schemeClr val="dk1"/>
              </a:buClr>
              <a:buSzPts val="1800"/>
              <a:buFont typeface="Century Gothic"/>
              <a:buAutoNum type="arabicPeriod"/>
            </a:pPr>
            <a:r>
              <a:rPr lang="en-US" sz="1800" b="0" i="0" u="none" strike="noStrike" cap="none">
                <a:solidFill>
                  <a:schemeClr val="dk1"/>
                </a:solidFill>
                <a:latin typeface="Century Gothic"/>
                <a:ea typeface="Century Gothic"/>
                <a:cs typeface="Century Gothic"/>
                <a:sym typeface="Century Gothic"/>
              </a:rPr>
              <a:t>World Geography AND World History are required to get the Multidisciplinary endorsement. You cannot substitute another Social Studies course (ex. Psychology or Sociology). Y</a:t>
            </a:r>
            <a:r>
              <a:rPr lang="en-US" sz="1800">
                <a:solidFill>
                  <a:schemeClr val="dk1"/>
                </a:solidFill>
                <a:latin typeface="Century Gothic"/>
                <a:ea typeface="Century Gothic"/>
                <a:cs typeface="Century Gothic"/>
                <a:sym typeface="Century Gothic"/>
              </a:rPr>
              <a:t>ou must also complete either Chemistry or Physics.</a:t>
            </a: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21"/>
          <p:cNvSpPr txBox="1">
            <a:spLocks noGrp="1"/>
          </p:cNvSpPr>
          <p:nvPr>
            <p:ph type="title"/>
          </p:nvPr>
        </p:nvSpPr>
        <p:spPr>
          <a:xfrm>
            <a:off x="865970" y="927098"/>
            <a:ext cx="7287430"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u="sng"/>
              <a:t>Elective requirements to graduate</a:t>
            </a:r>
            <a:endParaRPr/>
          </a:p>
        </p:txBody>
      </p:sp>
      <p:sp>
        <p:nvSpPr>
          <p:cNvPr id="572" name="Google Shape;572;p21"/>
          <p:cNvSpPr txBox="1">
            <a:spLocks noGrp="1"/>
          </p:cNvSpPr>
          <p:nvPr>
            <p:ph type="body" idx="1"/>
          </p:nvPr>
        </p:nvSpPr>
        <p:spPr>
          <a:xfrm>
            <a:off x="864382" y="2489200"/>
            <a:ext cx="7517618" cy="3987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en-US" sz="2000" u="sng">
                <a:latin typeface="Arial"/>
                <a:ea typeface="Arial"/>
                <a:cs typeface="Arial"/>
                <a:sym typeface="Arial"/>
              </a:rPr>
              <a:t>You must have:</a:t>
            </a:r>
            <a:endParaRPr/>
          </a:p>
          <a:p>
            <a:pPr marL="685800" lvl="1" indent="-283464" algn="l" rtl="0">
              <a:spcBef>
                <a:spcPts val="1000"/>
              </a:spcBef>
              <a:spcAft>
                <a:spcPts val="0"/>
              </a:spcAft>
              <a:buSzPts val="1600"/>
              <a:buChar char="►"/>
            </a:pPr>
            <a:r>
              <a:rPr lang="en-US" sz="2000">
                <a:latin typeface="Arial"/>
                <a:ea typeface="Arial"/>
                <a:cs typeface="Arial"/>
                <a:sym typeface="Arial"/>
              </a:rPr>
              <a:t>2 credits of the same foreign language</a:t>
            </a:r>
            <a:endParaRPr/>
          </a:p>
          <a:p>
            <a:pPr marL="685800" lvl="1" indent="-283464" algn="l" rtl="0">
              <a:spcBef>
                <a:spcPts val="1000"/>
              </a:spcBef>
              <a:spcAft>
                <a:spcPts val="0"/>
              </a:spcAft>
              <a:buSzPts val="1600"/>
              <a:buChar char="►"/>
            </a:pPr>
            <a:r>
              <a:rPr lang="en-US" sz="2000">
                <a:latin typeface="Arial"/>
                <a:ea typeface="Arial"/>
                <a:cs typeface="Arial"/>
                <a:sym typeface="Arial"/>
              </a:rPr>
              <a:t>1 credit of fine arts</a:t>
            </a:r>
            <a:endParaRPr/>
          </a:p>
          <a:p>
            <a:pPr marL="685800" lvl="1" indent="-283464" algn="l" rtl="0">
              <a:spcBef>
                <a:spcPts val="1000"/>
              </a:spcBef>
              <a:spcAft>
                <a:spcPts val="0"/>
              </a:spcAft>
              <a:buSzPts val="1600"/>
              <a:buChar char="►"/>
            </a:pPr>
            <a:r>
              <a:rPr lang="en-US" sz="2000">
                <a:latin typeface="Arial"/>
                <a:ea typeface="Arial"/>
                <a:cs typeface="Arial"/>
                <a:sym typeface="Arial"/>
              </a:rPr>
              <a:t>1 credit of PE or PE Equivalent</a:t>
            </a:r>
            <a:endParaRPr/>
          </a:p>
          <a:p>
            <a:pPr marL="685800" lvl="1" indent="-283464" algn="l" rtl="0">
              <a:spcBef>
                <a:spcPts val="1000"/>
              </a:spcBef>
              <a:spcAft>
                <a:spcPts val="0"/>
              </a:spcAft>
              <a:buSzPts val="1600"/>
              <a:buChar char="►"/>
            </a:pPr>
            <a:r>
              <a:rPr lang="en-US" sz="2000">
                <a:latin typeface="Arial"/>
                <a:ea typeface="Arial"/>
                <a:cs typeface="Arial"/>
                <a:sym typeface="Arial"/>
              </a:rPr>
              <a:t>1 Endorsement – see endorsements in course catalog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2"/>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Foreign Language</a:t>
            </a:r>
            <a:br>
              <a:rPr lang="en-US"/>
            </a:br>
            <a:endParaRPr/>
          </a:p>
        </p:txBody>
      </p:sp>
      <p:sp>
        <p:nvSpPr>
          <p:cNvPr id="578" name="Google Shape;578;p22"/>
          <p:cNvSpPr txBox="1"/>
          <p:nvPr/>
        </p:nvSpPr>
        <p:spPr>
          <a:xfrm>
            <a:off x="457200" y="2362200"/>
            <a:ext cx="845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Students are required to have 2 years of the same foreign language to graduate.</a:t>
            </a:r>
            <a:endParaRPr/>
          </a:p>
        </p:txBody>
      </p:sp>
      <p:pic>
        <p:nvPicPr>
          <p:cNvPr id="579" name="Google Shape;579;p22"/>
          <p:cNvPicPr preferRelativeResize="0">
            <a:picLocks noGrp="1"/>
          </p:cNvPicPr>
          <p:nvPr>
            <p:ph type="body" idx="1"/>
          </p:nvPr>
        </p:nvPicPr>
        <p:blipFill rotWithShape="1">
          <a:blip r:embed="rId3">
            <a:alphaModFix/>
          </a:blip>
          <a:srcRect/>
          <a:stretch/>
        </p:blipFill>
        <p:spPr>
          <a:xfrm>
            <a:off x="1295400" y="3505200"/>
            <a:ext cx="6019799" cy="24487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3"/>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b="1"/>
              <a:t>Spanish Proficiency Exam</a:t>
            </a:r>
            <a:endParaRPr/>
          </a:p>
        </p:txBody>
      </p:sp>
      <p:sp>
        <p:nvSpPr>
          <p:cNvPr id="585" name="Google Shape;585;p23"/>
          <p:cNvSpPr txBox="1">
            <a:spLocks noGrp="1"/>
          </p:cNvSpPr>
          <p:nvPr>
            <p:ph type="body" idx="1"/>
          </p:nvPr>
        </p:nvSpPr>
        <p:spPr>
          <a:xfrm>
            <a:off x="304800" y="2286000"/>
            <a:ext cx="8534400" cy="4419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Font typeface="Noto Sans Symbols"/>
              <a:buChar char="⮚"/>
            </a:pPr>
            <a:r>
              <a:rPr lang="en-US"/>
              <a:t>Students who plan to register for a Spanish course and already have some knowledge and skills in the language have the opportunity to advance to the upper level Spanish courses. Marble Falls ISD offers a proficiency and placement exam to determine knowledge and skill level required for entry into an upper Spanish course. A student may place out of courses based on the outcome of the exam, which includes an objective exam, writing, and speaking sample. Credits for courses placed out of may be awarded through the exam. </a:t>
            </a:r>
            <a:endParaRPr/>
          </a:p>
          <a:p>
            <a:pPr marL="342900" lvl="0" indent="-251459" algn="l" rtl="0">
              <a:spcBef>
                <a:spcPts val="1000"/>
              </a:spcBef>
              <a:spcAft>
                <a:spcPts val="0"/>
              </a:spcAft>
              <a:buSzPts val="1440"/>
              <a:buFont typeface="Noto Sans Symbols"/>
              <a:buNone/>
            </a:pPr>
            <a:endParaRPr/>
          </a:p>
          <a:p>
            <a:pPr marL="342900" lvl="0" indent="-342900" algn="l" rtl="0">
              <a:spcBef>
                <a:spcPts val="1000"/>
              </a:spcBef>
              <a:spcAft>
                <a:spcPts val="0"/>
              </a:spcAft>
              <a:buSzPts val="1440"/>
              <a:buFont typeface="Noto Sans Symbols"/>
              <a:buChar char="⮚"/>
            </a:pPr>
            <a:r>
              <a:rPr lang="en-US"/>
              <a:t>A student may also receive credit for Levels 1 and 2 by taking AP Spanish IV </a:t>
            </a:r>
            <a:r>
              <a:rPr lang="en-US" b="1"/>
              <a:t>and receiving a score of 3 or better on the AP Spanish Language exam. </a:t>
            </a:r>
            <a:endParaRPr/>
          </a:p>
          <a:p>
            <a:pPr marL="342900" lvl="0" indent="-251459" algn="l" rtl="0">
              <a:spcBef>
                <a:spcPts val="1000"/>
              </a:spcBef>
              <a:spcAft>
                <a:spcPts val="0"/>
              </a:spcAft>
              <a:buSzPts val="1440"/>
              <a:buFont typeface="Noto Sans Symbols"/>
              <a:buNone/>
            </a:pPr>
            <a:endParaRPr/>
          </a:p>
          <a:p>
            <a:pPr marL="342900" lvl="0" indent="-342900" algn="l" rtl="0">
              <a:spcBef>
                <a:spcPts val="1000"/>
              </a:spcBef>
              <a:spcAft>
                <a:spcPts val="0"/>
              </a:spcAft>
              <a:buSzPts val="1440"/>
              <a:buFont typeface="Noto Sans Symbols"/>
              <a:buChar char="⮚"/>
            </a:pPr>
            <a:r>
              <a:rPr lang="en-US" b="1">
                <a:solidFill>
                  <a:schemeClr val="dk1"/>
                </a:solidFill>
              </a:rPr>
              <a:t>The Proficiency Exam is offered several times a year. To register for the exam, please see your counselor</a:t>
            </a:r>
            <a:r>
              <a:rPr lang="en-US">
                <a:solidFill>
                  <a:schemeClr val="dk1"/>
                </a:solidFill>
              </a:rPr>
              <a:t>.</a:t>
            </a:r>
            <a:endParaRPr/>
          </a:p>
          <a:p>
            <a:pPr marL="342900" lvl="0" indent="-251459" algn="l" rtl="0">
              <a:spcBef>
                <a:spcPts val="1000"/>
              </a:spcBef>
              <a:spcAft>
                <a:spcPts val="0"/>
              </a:spcAft>
              <a:buSzPts val="144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4"/>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PE or PE Equivalent</a:t>
            </a:r>
            <a:br>
              <a:rPr lang="en-US"/>
            </a:br>
            <a:r>
              <a:rPr lang="en-US"/>
              <a:t>1 credit required to graduate</a:t>
            </a:r>
            <a:endParaRPr/>
          </a:p>
        </p:txBody>
      </p:sp>
      <p:pic>
        <p:nvPicPr>
          <p:cNvPr id="591" name="Google Shape;591;p24"/>
          <p:cNvPicPr preferRelativeResize="0">
            <a:picLocks noGrp="1"/>
          </p:cNvPicPr>
          <p:nvPr>
            <p:ph type="body" idx="1"/>
          </p:nvPr>
        </p:nvPicPr>
        <p:blipFill rotWithShape="1">
          <a:blip r:embed="rId3">
            <a:alphaModFix/>
          </a:blip>
          <a:srcRect/>
          <a:stretch/>
        </p:blipFill>
        <p:spPr>
          <a:xfrm>
            <a:off x="457200" y="2590800"/>
            <a:ext cx="8218716" cy="1371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5"/>
          <p:cNvSpPr txBox="1">
            <a:spLocks noGrp="1"/>
          </p:cNvSpPr>
          <p:nvPr>
            <p:ph type="title"/>
          </p:nvPr>
        </p:nvSpPr>
        <p:spPr>
          <a:xfrm>
            <a:off x="865970" y="927098"/>
            <a:ext cx="6343672"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Fine Arts</a:t>
            </a:r>
            <a:br>
              <a:rPr lang="en-US"/>
            </a:br>
            <a:r>
              <a:rPr lang="en-US"/>
              <a:t>1 required to graduate</a:t>
            </a:r>
            <a:endParaRPr u="sng"/>
          </a:p>
        </p:txBody>
      </p:sp>
      <p:pic>
        <p:nvPicPr>
          <p:cNvPr id="597" name="Google Shape;597;p25"/>
          <p:cNvPicPr preferRelativeResize="0"/>
          <p:nvPr/>
        </p:nvPicPr>
        <p:blipFill rotWithShape="1">
          <a:blip r:embed="rId3">
            <a:alphaModFix/>
          </a:blip>
          <a:srcRect/>
          <a:stretch/>
        </p:blipFill>
        <p:spPr>
          <a:xfrm>
            <a:off x="152400" y="2438400"/>
            <a:ext cx="8896546" cy="2286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6"/>
          <p:cNvSpPr txBox="1">
            <a:spLocks noGrp="1"/>
          </p:cNvSpPr>
          <p:nvPr>
            <p:ph type="title"/>
          </p:nvPr>
        </p:nvSpPr>
        <p:spPr>
          <a:xfrm>
            <a:off x="533400" y="927098"/>
            <a:ext cx="807720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u="sng"/>
              <a:t>CTE and other electives</a:t>
            </a:r>
            <a:br>
              <a:rPr lang="en-US" u="sng"/>
            </a:br>
            <a:r>
              <a:rPr lang="en-US"/>
              <a:t>Complete your endorsement!</a:t>
            </a:r>
            <a:endParaRPr u="sng"/>
          </a:p>
        </p:txBody>
      </p:sp>
      <p:pic>
        <p:nvPicPr>
          <p:cNvPr id="603" name="Google Shape;603;p26"/>
          <p:cNvPicPr preferRelativeResize="0"/>
          <p:nvPr/>
        </p:nvPicPr>
        <p:blipFill rotWithShape="1">
          <a:blip r:embed="rId3">
            <a:alphaModFix/>
          </a:blip>
          <a:srcRect/>
          <a:stretch/>
        </p:blipFill>
        <p:spPr>
          <a:xfrm>
            <a:off x="975810" y="1836501"/>
            <a:ext cx="7192379" cy="5039428"/>
          </a:xfrm>
          <a:prstGeom prst="rect">
            <a:avLst/>
          </a:prstGeom>
          <a:noFill/>
          <a:ln>
            <a:noFill/>
          </a:ln>
        </p:spPr>
      </p:pic>
      <p:sp>
        <p:nvSpPr>
          <p:cNvPr id="604" name="Google Shape;604;p26"/>
          <p:cNvSpPr/>
          <p:nvPr/>
        </p:nvSpPr>
        <p:spPr>
          <a:xfrm>
            <a:off x="2819400" y="3962400"/>
            <a:ext cx="1752600" cy="838200"/>
          </a:xfrm>
          <a:prstGeom prst="rect">
            <a:avLst/>
          </a:prstGeom>
          <a:solidFill>
            <a:schemeClr val="accent1"/>
          </a:solidFill>
          <a:ln w="19050" cap="rnd" cmpd="sng">
            <a:solidFill>
              <a:srgbClr val="820C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2676085092b_0_3114"/>
          <p:cNvSpPr txBox="1">
            <a:spLocks noGrp="1"/>
          </p:cNvSpPr>
          <p:nvPr>
            <p:ph type="title"/>
          </p:nvPr>
        </p:nvSpPr>
        <p:spPr>
          <a:xfrm>
            <a:off x="533400" y="990600"/>
            <a:ext cx="73635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entury Gothic"/>
              <a:buNone/>
            </a:pPr>
            <a:r>
              <a:rPr lang="en-US"/>
              <a:t>Something to think about! Juniors and Seniors can have off-campus!</a:t>
            </a:r>
            <a:endParaRPr/>
          </a:p>
        </p:txBody>
      </p:sp>
      <p:sp>
        <p:nvSpPr>
          <p:cNvPr id="610" name="Google Shape;610;g2676085092b_0_3114"/>
          <p:cNvSpPr txBox="1">
            <a:spLocks noGrp="1"/>
          </p:cNvSpPr>
          <p:nvPr>
            <p:ph type="body" idx="1"/>
          </p:nvPr>
        </p:nvSpPr>
        <p:spPr>
          <a:xfrm>
            <a:off x="533400" y="2489200"/>
            <a:ext cx="8229600" cy="4216500"/>
          </a:xfrm>
          <a:prstGeom prst="rect">
            <a:avLst/>
          </a:prstGeom>
          <a:solidFill>
            <a:schemeClr val="lt1"/>
          </a:solidFill>
          <a:ln>
            <a:noFill/>
          </a:ln>
        </p:spPr>
        <p:txBody>
          <a:bodyPr spcFirstLastPara="1" wrap="square" lIns="91425" tIns="45700" rIns="91425" bIns="45700" anchor="t" anchorCtr="0">
            <a:normAutofit/>
          </a:bodyPr>
          <a:lstStyle/>
          <a:p>
            <a:pPr marL="342900" lvl="0" indent="-349758" algn="l" rtl="0">
              <a:spcBef>
                <a:spcPts val="0"/>
              </a:spcBef>
              <a:spcAft>
                <a:spcPts val="0"/>
              </a:spcAft>
              <a:buSzPts val="1440"/>
              <a:buChar char="►"/>
            </a:pPr>
            <a:r>
              <a:rPr lang="en-US" b="1"/>
              <a:t>Juniors who meet specific criteria may be allowed one off campus period. Either 1</a:t>
            </a:r>
            <a:r>
              <a:rPr lang="en-US" b="1" baseline="30000"/>
              <a:t>st</a:t>
            </a:r>
            <a:r>
              <a:rPr lang="en-US" b="1"/>
              <a:t> or 8</a:t>
            </a:r>
            <a:r>
              <a:rPr lang="en-US" b="1" baseline="30000"/>
              <a:t>th</a:t>
            </a:r>
            <a:r>
              <a:rPr lang="en-US" b="1"/>
              <a:t> period.</a:t>
            </a:r>
            <a:endParaRPr b="1"/>
          </a:p>
          <a:p>
            <a:pPr marL="0" lvl="0" indent="0" algn="l" rtl="0">
              <a:spcBef>
                <a:spcPts val="1000"/>
              </a:spcBef>
              <a:spcAft>
                <a:spcPts val="0"/>
              </a:spcAft>
              <a:buSzPts val="1440"/>
              <a:buNone/>
            </a:pPr>
            <a:r>
              <a:rPr lang="en-US" b="1"/>
              <a:t>	</a:t>
            </a:r>
            <a:r>
              <a:rPr lang="en-US" b="1" u="sng"/>
              <a:t>Criteria includes:</a:t>
            </a:r>
            <a:endParaRPr/>
          </a:p>
          <a:p>
            <a:pPr marL="342900" lvl="0" indent="-349758" algn="l" rtl="0">
              <a:spcBef>
                <a:spcPts val="1000"/>
              </a:spcBef>
              <a:spcAft>
                <a:spcPts val="0"/>
              </a:spcAft>
              <a:buSzPts val="1440"/>
              <a:buChar char="►"/>
            </a:pPr>
            <a:r>
              <a:rPr lang="en-US"/>
              <a:t>1. Must have earned 16 or more credits before their Junior year.</a:t>
            </a:r>
            <a:endParaRPr/>
          </a:p>
          <a:p>
            <a:pPr marL="342900" lvl="0" indent="-349758" algn="l" rtl="0">
              <a:spcBef>
                <a:spcPts val="1000"/>
              </a:spcBef>
              <a:spcAft>
                <a:spcPts val="0"/>
              </a:spcAft>
              <a:buSzPts val="1440"/>
              <a:buChar char="►"/>
            </a:pPr>
            <a:r>
              <a:rPr lang="en-US"/>
              <a:t>2. Must be on track to graduate with an endorsement.</a:t>
            </a:r>
            <a:endParaRPr/>
          </a:p>
          <a:p>
            <a:pPr marL="342900" lvl="0" indent="-349758" algn="l" rtl="0">
              <a:spcBef>
                <a:spcPts val="1000"/>
              </a:spcBef>
              <a:spcAft>
                <a:spcPts val="0"/>
              </a:spcAft>
              <a:buSzPts val="1440"/>
              <a:buChar char="►"/>
            </a:pPr>
            <a:r>
              <a:rPr lang="en-US"/>
              <a:t>3. Must have passed all End-of-Course exams (EOCs/STAAR tests) the    </a:t>
            </a:r>
            <a:endParaRPr/>
          </a:p>
          <a:p>
            <a:pPr marL="342900" lvl="0" indent="-349758" algn="l" rtl="0">
              <a:spcBef>
                <a:spcPts val="1000"/>
              </a:spcBef>
              <a:spcAft>
                <a:spcPts val="0"/>
              </a:spcAft>
              <a:buSzPts val="1440"/>
              <a:buChar char="►"/>
            </a:pPr>
            <a:r>
              <a:rPr lang="en-US"/>
              <a:t>    student was eligible to take. </a:t>
            </a:r>
            <a:endParaRPr/>
          </a:p>
          <a:p>
            <a:pPr marL="342900" lvl="0" indent="-349758" algn="l" rtl="0">
              <a:spcBef>
                <a:spcPts val="1000"/>
              </a:spcBef>
              <a:spcAft>
                <a:spcPts val="0"/>
              </a:spcAft>
              <a:buSzPts val="1440"/>
              <a:buChar char="►"/>
            </a:pPr>
            <a:r>
              <a:rPr lang="en-US"/>
              <a:t>4. Must provide your own transportation to get on or off campus. </a:t>
            </a:r>
            <a:endParaRPr/>
          </a:p>
          <a:p>
            <a:pPr marL="914400" lvl="1" indent="-320040" algn="l" rtl="0">
              <a:spcBef>
                <a:spcPts val="1000"/>
              </a:spcBef>
              <a:spcAft>
                <a:spcPts val="0"/>
              </a:spcAft>
              <a:buSzPts val="1440"/>
              <a:buChar char="►"/>
            </a:pPr>
            <a:r>
              <a:rPr lang="en-US" b="1">
                <a:highlight>
                  <a:srgbClr val="FFFF00"/>
                </a:highlight>
              </a:rPr>
              <a:t>You cannot remain on campus during an off-period.</a:t>
            </a:r>
            <a:br>
              <a:rPr lang="en-US" b="1">
                <a:highlight>
                  <a:srgbClr val="FFFF00"/>
                </a:highlight>
              </a:rPr>
            </a:br>
            <a:endParaRPr b="1">
              <a:highlight>
                <a:srgbClr val="FFFF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2676085092b_0_3376"/>
          <p:cNvSpPr txBox="1">
            <a:spLocks noGrp="1"/>
          </p:cNvSpPr>
          <p:nvPr>
            <p:ph type="title"/>
          </p:nvPr>
        </p:nvSpPr>
        <p:spPr>
          <a:xfrm>
            <a:off x="865970" y="927098"/>
            <a:ext cx="63438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a:t>Check for accuracy</a:t>
            </a:r>
            <a:endParaRPr/>
          </a:p>
        </p:txBody>
      </p:sp>
      <p:sp>
        <p:nvSpPr>
          <p:cNvPr id="616" name="Google Shape;616;g2676085092b_0_3376"/>
          <p:cNvSpPr txBox="1">
            <a:spLocks noGrp="1"/>
          </p:cNvSpPr>
          <p:nvPr>
            <p:ph type="body" idx="1"/>
          </p:nvPr>
        </p:nvSpPr>
        <p:spPr>
          <a:xfrm>
            <a:off x="342925" y="2341525"/>
            <a:ext cx="8587200" cy="42879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SzPts val="1440"/>
              <a:buChar char="►"/>
            </a:pPr>
            <a:r>
              <a:rPr lang="en-US"/>
              <a:t>Make </a:t>
            </a:r>
            <a:r>
              <a:rPr lang="en-US" b="1" u="sng"/>
              <a:t>SURE</a:t>
            </a:r>
            <a:r>
              <a:rPr lang="en-US"/>
              <a:t> you have 8 academic hours selected. Make </a:t>
            </a:r>
            <a:r>
              <a:rPr lang="en-US" b="1" u="sng"/>
              <a:t>SURE</a:t>
            </a:r>
            <a:r>
              <a:rPr lang="en-US"/>
              <a:t> you have alternates in the order of preference. If you do not, we will select them for you.</a:t>
            </a:r>
            <a:endParaRPr/>
          </a:p>
          <a:p>
            <a:pPr marL="342900" lvl="0" indent="-251458"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School Links can be used at home to show parents your choices. You can make changes yourself until your Counselor meets with you in the hallway. After your Counselor confirms your classes, you must contact your counselor to request any additional changes.</a:t>
            </a:r>
            <a:endParaRPr/>
          </a:p>
          <a:p>
            <a:pPr marL="342900" lvl="0" indent="-251458"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The last day to submit </a:t>
            </a:r>
            <a:r>
              <a:rPr lang="en-US" b="1" u="sng"/>
              <a:t>ANY</a:t>
            </a:r>
            <a:r>
              <a:rPr lang="en-US"/>
              <a:t> changes to your requests will be the last day of this school year (May 23).</a:t>
            </a: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
          <p:cNvSpPr txBox="1">
            <a:spLocks noGrp="1"/>
          </p:cNvSpPr>
          <p:nvPr>
            <p:ph type="title"/>
          </p:nvPr>
        </p:nvSpPr>
        <p:spPr>
          <a:xfrm>
            <a:off x="-268382" y="685800"/>
            <a:ext cx="8991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US" sz="4000" b="1" u="sng"/>
              <a:t>Check your transcript!</a:t>
            </a:r>
            <a:endParaRPr sz="4000" u="sng"/>
          </a:p>
        </p:txBody>
      </p:sp>
      <p:sp>
        <p:nvSpPr>
          <p:cNvPr id="278" name="Google Shape;278;p3"/>
          <p:cNvSpPr txBox="1">
            <a:spLocks noGrp="1"/>
          </p:cNvSpPr>
          <p:nvPr>
            <p:ph type="body" idx="1"/>
          </p:nvPr>
        </p:nvSpPr>
        <p:spPr>
          <a:xfrm>
            <a:off x="864375" y="2152875"/>
            <a:ext cx="7832100" cy="4552800"/>
          </a:xfrm>
          <a:prstGeom prst="rect">
            <a:avLst/>
          </a:prstGeom>
          <a:noFill/>
          <a:ln>
            <a:noFill/>
          </a:ln>
        </p:spPr>
        <p:txBody>
          <a:bodyPr spcFirstLastPara="1" wrap="square" lIns="91425" tIns="45700" rIns="91425" bIns="45700" anchor="t" anchorCtr="0">
            <a:normAutofit fontScale="85000" lnSpcReduction="20000"/>
          </a:bodyPr>
          <a:lstStyle/>
          <a:p>
            <a:pPr marL="342900" lvl="0" indent="-234848" algn="l" rtl="0">
              <a:spcBef>
                <a:spcPts val="1000"/>
              </a:spcBef>
              <a:spcAft>
                <a:spcPts val="0"/>
              </a:spcAft>
              <a:buSzPct val="80000"/>
              <a:buNone/>
            </a:pPr>
            <a:endParaRPr sz="2300"/>
          </a:p>
          <a:p>
            <a:pPr marL="342900" lvl="0" indent="-334162" algn="l" rtl="0">
              <a:spcBef>
                <a:spcPts val="1000"/>
              </a:spcBef>
              <a:spcAft>
                <a:spcPts val="0"/>
              </a:spcAft>
              <a:buSzPct val="80000"/>
              <a:buChar char="►"/>
            </a:pPr>
            <a:r>
              <a:rPr lang="en-US" sz="2300"/>
              <a:t>Check Skyward for your transcript under the portfolio tab!</a:t>
            </a:r>
            <a:endParaRPr sz="2300"/>
          </a:p>
          <a:p>
            <a:pPr marL="342900" lvl="0" indent="0" algn="l" rtl="0">
              <a:spcBef>
                <a:spcPts val="1000"/>
              </a:spcBef>
              <a:spcAft>
                <a:spcPts val="0"/>
              </a:spcAft>
              <a:buNone/>
            </a:pPr>
            <a:endParaRPr sz="2300"/>
          </a:p>
          <a:p>
            <a:pPr marL="342900" lvl="0" indent="-334162" algn="l" rtl="0">
              <a:spcBef>
                <a:spcPts val="1000"/>
              </a:spcBef>
              <a:spcAft>
                <a:spcPts val="0"/>
              </a:spcAft>
              <a:buSzPct val="80000"/>
              <a:buChar char="►"/>
            </a:pPr>
            <a:r>
              <a:rPr lang="en-US" sz="2300"/>
              <a:t> Look for required credits that you need to graduate, including credits you did not earn because of failing grades or because you owe hours.</a:t>
            </a:r>
            <a:endParaRPr/>
          </a:p>
          <a:p>
            <a:pPr marL="342900" lvl="0" indent="-234848" algn="l" rtl="0">
              <a:spcBef>
                <a:spcPts val="1000"/>
              </a:spcBef>
              <a:spcAft>
                <a:spcPts val="0"/>
              </a:spcAft>
              <a:buSzPct val="80000"/>
              <a:buNone/>
            </a:pPr>
            <a:endParaRPr sz="2300"/>
          </a:p>
          <a:p>
            <a:pPr marL="342900" lvl="0" indent="-334162" algn="l" rtl="0">
              <a:spcBef>
                <a:spcPts val="1000"/>
              </a:spcBef>
              <a:spcAft>
                <a:spcPts val="0"/>
              </a:spcAft>
              <a:buSzPct val="80000"/>
              <a:buChar char="►"/>
            </a:pPr>
            <a:r>
              <a:rPr lang="en-US" sz="2300"/>
              <a:t>You can complete credit for failed courses through credit recovery, long-averaging, summer school, or re-taking the course next year.</a:t>
            </a:r>
            <a:endParaRPr sz="2300"/>
          </a:p>
          <a:p>
            <a:pPr marL="342900" lvl="0" indent="0" algn="l" rtl="0">
              <a:spcBef>
                <a:spcPts val="1000"/>
              </a:spcBef>
              <a:spcAft>
                <a:spcPts val="0"/>
              </a:spcAft>
              <a:buNone/>
            </a:pPr>
            <a:endParaRPr sz="2300"/>
          </a:p>
          <a:p>
            <a:pPr marL="342900" lvl="0" indent="-334162" algn="l" rtl="0">
              <a:spcBef>
                <a:spcPts val="1000"/>
              </a:spcBef>
              <a:spcAft>
                <a:spcPts val="0"/>
              </a:spcAft>
              <a:buSzPct val="80000"/>
              <a:buChar char="►"/>
            </a:pPr>
            <a:r>
              <a:rPr lang="en-US" sz="2300"/>
              <a:t>Counselors will verify your choices with you individually prior to Spring Break to ensure you are choosing the classes you need to graduate.</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9"/>
          <p:cNvSpPr txBox="1">
            <a:spLocks noGrp="1"/>
          </p:cNvSpPr>
          <p:nvPr>
            <p:ph type="title"/>
          </p:nvPr>
        </p:nvSpPr>
        <p:spPr>
          <a:xfrm>
            <a:off x="1295400" y="274638"/>
            <a:ext cx="7391400" cy="18589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0000"/>
              </a:buClr>
              <a:buSzPts val="8000"/>
              <a:buFont typeface="Century Gothic"/>
              <a:buNone/>
            </a:pPr>
            <a:r>
              <a:rPr lang="en-US" sz="8000" b="1">
                <a:solidFill>
                  <a:srgbClr val="FF0000"/>
                </a:solidFill>
              </a:rPr>
              <a:t>Questions?</a:t>
            </a:r>
            <a:endParaRPr sz="8000" b="1"/>
          </a:p>
        </p:txBody>
      </p:sp>
      <p:pic>
        <p:nvPicPr>
          <p:cNvPr id="623" name="Google Shape;623;p29"/>
          <p:cNvPicPr preferRelativeResize="0">
            <a:picLocks noGrp="1"/>
          </p:cNvPicPr>
          <p:nvPr>
            <p:ph type="body" idx="1"/>
          </p:nvPr>
        </p:nvPicPr>
        <p:blipFill rotWithShape="1">
          <a:blip r:embed="rId3">
            <a:alphaModFix/>
          </a:blip>
          <a:srcRect/>
          <a:stretch/>
        </p:blipFill>
        <p:spPr>
          <a:xfrm>
            <a:off x="2271712" y="2489200"/>
            <a:ext cx="3530600" cy="353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676085092b_0_0"/>
          <p:cNvSpPr txBox="1">
            <a:spLocks noGrp="1"/>
          </p:cNvSpPr>
          <p:nvPr>
            <p:ph type="title"/>
          </p:nvPr>
        </p:nvSpPr>
        <p:spPr>
          <a:xfrm>
            <a:off x="866440" y="927099"/>
            <a:ext cx="71346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b="1" u="sng"/>
              <a:t>Advanced Courses Comparison</a:t>
            </a:r>
            <a:br>
              <a:rPr lang="en-US" b="1" u="sng"/>
            </a:br>
            <a:r>
              <a:rPr lang="en-US"/>
              <a:t>(courses may have a fee)</a:t>
            </a:r>
            <a:endParaRPr/>
          </a:p>
        </p:txBody>
      </p:sp>
      <p:sp>
        <p:nvSpPr>
          <p:cNvPr id="284" name="Google Shape;284;g2676085092b_0_0"/>
          <p:cNvSpPr txBox="1">
            <a:spLocks noGrp="1"/>
          </p:cNvSpPr>
          <p:nvPr>
            <p:ph type="body" idx="1"/>
          </p:nvPr>
        </p:nvSpPr>
        <p:spPr>
          <a:xfrm>
            <a:off x="866440" y="3008700"/>
            <a:ext cx="3636900" cy="32004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Char char="►"/>
            </a:pPr>
            <a:r>
              <a:rPr lang="en-US"/>
              <a:t>High school credit</a:t>
            </a:r>
            <a:endParaRPr/>
          </a:p>
          <a:p>
            <a:pPr marL="342900" lvl="0" indent="-342900" algn="l" rtl="0">
              <a:lnSpc>
                <a:spcPct val="100000"/>
              </a:lnSpc>
              <a:spcBef>
                <a:spcPts val="1000"/>
              </a:spcBef>
              <a:spcAft>
                <a:spcPts val="0"/>
              </a:spcAft>
              <a:buSzPts val="1440"/>
              <a:buChar char="►"/>
            </a:pPr>
            <a:r>
              <a:rPr lang="en-US"/>
              <a:t>Universities award credit for exam score of 3 or higher at Texas schools</a:t>
            </a:r>
            <a:endParaRPr/>
          </a:p>
          <a:p>
            <a:pPr marL="342900" lvl="0" indent="-342900" algn="l" rtl="0">
              <a:lnSpc>
                <a:spcPct val="100000"/>
              </a:lnSpc>
              <a:spcBef>
                <a:spcPts val="1000"/>
              </a:spcBef>
              <a:spcAft>
                <a:spcPts val="0"/>
              </a:spcAft>
              <a:buSzPts val="1440"/>
              <a:buChar char="►"/>
            </a:pPr>
            <a:r>
              <a:rPr lang="en-US"/>
              <a:t>College Board Curriculum</a:t>
            </a:r>
            <a:endParaRPr/>
          </a:p>
          <a:p>
            <a:pPr marL="342900" lvl="0" indent="-342900" algn="l" rtl="0">
              <a:lnSpc>
                <a:spcPct val="100000"/>
              </a:lnSpc>
              <a:spcBef>
                <a:spcPts val="1000"/>
              </a:spcBef>
              <a:spcAft>
                <a:spcPts val="0"/>
              </a:spcAft>
              <a:buSzPts val="1440"/>
              <a:buChar char="►"/>
            </a:pPr>
            <a:r>
              <a:rPr lang="en-US"/>
              <a:t>2 points added to passing grades for GPA</a:t>
            </a:r>
            <a:endParaRPr/>
          </a:p>
          <a:p>
            <a:pPr marL="342900" lvl="0" indent="-342900" algn="l" rtl="0">
              <a:lnSpc>
                <a:spcPct val="100000"/>
              </a:lnSpc>
              <a:spcBef>
                <a:spcPts val="1000"/>
              </a:spcBef>
              <a:spcAft>
                <a:spcPts val="0"/>
              </a:spcAft>
              <a:buSzPts val="1440"/>
              <a:buChar char="►"/>
            </a:pPr>
            <a:r>
              <a:rPr lang="en-US"/>
              <a:t>Can be dropped at 4 weeks and semester only</a:t>
            </a:r>
            <a:endParaRPr/>
          </a:p>
        </p:txBody>
      </p:sp>
      <p:sp>
        <p:nvSpPr>
          <p:cNvPr id="285" name="Google Shape;285;g2676085092b_0_0"/>
          <p:cNvSpPr txBox="1">
            <a:spLocks noGrp="1"/>
          </p:cNvSpPr>
          <p:nvPr>
            <p:ph type="body" idx="2"/>
          </p:nvPr>
        </p:nvSpPr>
        <p:spPr>
          <a:xfrm>
            <a:off x="4794806" y="3008700"/>
            <a:ext cx="3636900" cy="32004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440"/>
              <a:buChar char="►"/>
            </a:pPr>
            <a:r>
              <a:rPr lang="en-US"/>
              <a:t>High school AND college credit, with an option to decline college grade</a:t>
            </a:r>
            <a:endParaRPr/>
          </a:p>
          <a:p>
            <a:pPr marL="342900" lvl="0" indent="-342900" algn="l" rtl="0">
              <a:lnSpc>
                <a:spcPct val="100000"/>
              </a:lnSpc>
              <a:spcBef>
                <a:spcPts val="1000"/>
              </a:spcBef>
              <a:spcAft>
                <a:spcPts val="0"/>
              </a:spcAft>
              <a:buSzPts val="1440"/>
              <a:buChar char="►"/>
            </a:pPr>
            <a:r>
              <a:rPr lang="en-US"/>
              <a:t>Will receive a grade for HS AND separate college grade</a:t>
            </a:r>
            <a:endParaRPr/>
          </a:p>
          <a:p>
            <a:pPr marL="342900" lvl="0" indent="-342900" algn="l" rtl="0">
              <a:lnSpc>
                <a:spcPct val="100000"/>
              </a:lnSpc>
              <a:spcBef>
                <a:spcPts val="1000"/>
              </a:spcBef>
              <a:spcAft>
                <a:spcPts val="0"/>
              </a:spcAft>
              <a:buSzPts val="1440"/>
              <a:buChar char="►"/>
            </a:pPr>
            <a:r>
              <a:rPr lang="en-US"/>
              <a:t>UT curriculum</a:t>
            </a:r>
            <a:endParaRPr/>
          </a:p>
          <a:p>
            <a:pPr marL="342900" lvl="0" indent="-342900" algn="l" rtl="0">
              <a:lnSpc>
                <a:spcPct val="100000"/>
              </a:lnSpc>
              <a:spcBef>
                <a:spcPts val="1000"/>
              </a:spcBef>
              <a:spcAft>
                <a:spcPts val="0"/>
              </a:spcAft>
              <a:buSzPts val="1440"/>
              <a:buChar char="►"/>
            </a:pPr>
            <a:r>
              <a:rPr lang="en-US"/>
              <a:t>2 points added for GPA</a:t>
            </a:r>
            <a:endParaRPr/>
          </a:p>
          <a:p>
            <a:pPr marL="342900" lvl="0" indent="-342900" algn="l" rtl="0">
              <a:lnSpc>
                <a:spcPct val="100000"/>
              </a:lnSpc>
              <a:spcBef>
                <a:spcPts val="1000"/>
              </a:spcBef>
              <a:spcAft>
                <a:spcPts val="0"/>
              </a:spcAft>
              <a:buSzPts val="1440"/>
              <a:buChar char="►"/>
            </a:pPr>
            <a:r>
              <a:rPr lang="en-US"/>
              <a:t>Can be dropped at semester only</a:t>
            </a:r>
            <a:endParaRPr/>
          </a:p>
          <a:p>
            <a:pPr marL="342900" lvl="0" indent="-251458" algn="l" rtl="0">
              <a:lnSpc>
                <a:spcPct val="100000"/>
              </a:lnSpc>
              <a:spcBef>
                <a:spcPts val="1000"/>
              </a:spcBef>
              <a:spcAft>
                <a:spcPts val="0"/>
              </a:spcAft>
              <a:buSzPts val="1440"/>
              <a:buNone/>
            </a:pPr>
            <a:endParaRPr/>
          </a:p>
        </p:txBody>
      </p:sp>
      <p:sp>
        <p:nvSpPr>
          <p:cNvPr id="286" name="Google Shape;286;g2676085092b_0_0"/>
          <p:cNvSpPr txBox="1"/>
          <p:nvPr/>
        </p:nvSpPr>
        <p:spPr>
          <a:xfrm>
            <a:off x="866440" y="2362200"/>
            <a:ext cx="3636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AP - World History available </a:t>
            </a:r>
            <a:r>
              <a:rPr lang="en-US" sz="1800" b="1">
                <a:solidFill>
                  <a:schemeClr val="dk1"/>
                </a:solidFill>
                <a:latin typeface="Century Gothic"/>
                <a:ea typeface="Century Gothic"/>
                <a:cs typeface="Century Gothic"/>
                <a:sym typeface="Century Gothic"/>
              </a:rPr>
              <a:t>as a 10th grader</a:t>
            </a:r>
            <a:endParaRPr sz="1400" b="0" i="0" u="none" strike="noStrike" cap="none">
              <a:solidFill>
                <a:srgbClr val="000000"/>
              </a:solidFill>
              <a:latin typeface="Arial"/>
              <a:ea typeface="Arial"/>
              <a:cs typeface="Arial"/>
              <a:sym typeface="Arial"/>
            </a:endParaRPr>
          </a:p>
        </p:txBody>
      </p:sp>
      <p:sp>
        <p:nvSpPr>
          <p:cNvPr id="287" name="Google Shape;287;g2676085092b_0_0"/>
          <p:cNvSpPr txBox="1"/>
          <p:nvPr/>
        </p:nvSpPr>
        <p:spPr>
          <a:xfrm>
            <a:off x="4640697" y="2362200"/>
            <a:ext cx="4503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entury Gothic"/>
                <a:ea typeface="Century Gothic"/>
                <a:cs typeface="Century Gothic"/>
                <a:sym typeface="Century Gothic"/>
              </a:rPr>
              <a:t>On Ramps - </a:t>
            </a:r>
            <a:r>
              <a:rPr lang="en-US" sz="1800" b="1">
                <a:solidFill>
                  <a:schemeClr val="dk1"/>
                </a:solidFill>
                <a:latin typeface="Century Gothic"/>
                <a:ea typeface="Century Gothic"/>
                <a:cs typeface="Century Gothic"/>
                <a:sym typeface="Century Gothic"/>
              </a:rPr>
              <a:t>OnRamps </a:t>
            </a:r>
            <a:r>
              <a:rPr lang="en-US" sz="1800" b="1" i="0" u="none" strike="noStrike" cap="none">
                <a:solidFill>
                  <a:schemeClr val="dk1"/>
                </a:solidFill>
                <a:latin typeface="Century Gothic"/>
                <a:ea typeface="Century Gothic"/>
                <a:cs typeface="Century Gothic"/>
                <a:sym typeface="Century Gothic"/>
              </a:rPr>
              <a:t>Chemistry and </a:t>
            </a:r>
            <a:r>
              <a:rPr lang="en-US" sz="1800" b="1">
                <a:solidFill>
                  <a:schemeClr val="dk1"/>
                </a:solidFill>
                <a:latin typeface="Century Gothic"/>
                <a:ea typeface="Century Gothic"/>
                <a:cs typeface="Century Gothic"/>
                <a:sym typeface="Century Gothic"/>
              </a:rPr>
              <a:t>p</a:t>
            </a:r>
            <a:r>
              <a:rPr lang="en-US" sz="1800" b="1" i="0" u="none" strike="noStrike" cap="none">
                <a:solidFill>
                  <a:schemeClr val="dk1"/>
                </a:solidFill>
                <a:latin typeface="Century Gothic"/>
                <a:ea typeface="Century Gothic"/>
                <a:cs typeface="Century Gothic"/>
                <a:sym typeface="Century Gothic"/>
              </a:rPr>
              <a:t>ossibl</a:t>
            </a:r>
            <a:r>
              <a:rPr lang="en-US" sz="1800" b="1">
                <a:solidFill>
                  <a:schemeClr val="dk1"/>
                </a:solidFill>
                <a:latin typeface="Century Gothic"/>
                <a:ea typeface="Century Gothic"/>
                <a:cs typeface="Century Gothic"/>
                <a:sym typeface="Century Gothic"/>
              </a:rPr>
              <a:t>y Algebra 2 available. </a:t>
            </a:r>
            <a:endParaRPr sz="1400" b="0" i="0" u="none" strike="noStrike" cap="none">
              <a:solidFill>
                <a:srgbClr val="000000"/>
              </a:solidFill>
              <a:latin typeface="Arial"/>
              <a:ea typeface="Arial"/>
              <a:cs typeface="Arial"/>
              <a:sym typeface="Arial"/>
            </a:endParaRPr>
          </a:p>
        </p:txBody>
      </p:sp>
      <p:sp>
        <p:nvSpPr>
          <p:cNvPr id="288" name="Google Shape;288;g2676085092b_0_0"/>
          <p:cNvSpPr/>
          <p:nvPr/>
        </p:nvSpPr>
        <p:spPr>
          <a:xfrm>
            <a:off x="587800" y="2324325"/>
            <a:ext cx="3874800" cy="4029000"/>
          </a:xfrm>
          <a:prstGeom prst="rect">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289" name="Google Shape;289;g2676085092b_0_0"/>
          <p:cNvSpPr/>
          <p:nvPr/>
        </p:nvSpPr>
        <p:spPr>
          <a:xfrm>
            <a:off x="4616875" y="2358600"/>
            <a:ext cx="4286400" cy="4029000"/>
          </a:xfrm>
          <a:prstGeom prst="rect">
            <a:avLst/>
          </a:prstGeom>
          <a:noFill/>
          <a:ln w="28575" cap="flat" cmpd="sng">
            <a:solidFill>
              <a:srgbClr val="E6933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676085092b_0_265"/>
          <p:cNvSpPr txBox="1">
            <a:spLocks noGrp="1"/>
          </p:cNvSpPr>
          <p:nvPr>
            <p:ph type="title"/>
          </p:nvPr>
        </p:nvSpPr>
        <p:spPr>
          <a:xfrm>
            <a:off x="865970" y="927098"/>
            <a:ext cx="69063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entury Gothic"/>
              <a:buNone/>
            </a:pPr>
            <a:r>
              <a:rPr lang="en-US" sz="4000" b="1" u="sng"/>
              <a:t>Advanced Classes Presentation</a:t>
            </a:r>
            <a:endParaRPr/>
          </a:p>
        </p:txBody>
      </p:sp>
      <p:sp>
        <p:nvSpPr>
          <p:cNvPr id="295" name="Google Shape;295;g2676085092b_0_265"/>
          <p:cNvSpPr txBox="1">
            <a:spLocks noGrp="1"/>
          </p:cNvSpPr>
          <p:nvPr>
            <p:ph type="body" idx="1"/>
          </p:nvPr>
        </p:nvSpPr>
        <p:spPr>
          <a:xfrm>
            <a:off x="266700" y="2209800"/>
            <a:ext cx="8610600" cy="4216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800"/>
              <a:buChar char="►"/>
            </a:pPr>
            <a:r>
              <a:rPr lang="en-US" sz="3500">
                <a:solidFill>
                  <a:srgbClr val="FF0000"/>
                </a:solidFill>
              </a:rPr>
              <a:t>Meeting for parents will be scheduled for the Spring! </a:t>
            </a:r>
            <a:endParaRPr/>
          </a:p>
          <a:p>
            <a:pPr marL="342900" lvl="0" indent="-165100" algn="l" rtl="0">
              <a:lnSpc>
                <a:spcPct val="100000"/>
              </a:lnSpc>
              <a:spcBef>
                <a:spcPts val="1000"/>
              </a:spcBef>
              <a:spcAft>
                <a:spcPts val="0"/>
              </a:spcAft>
              <a:buSzPts val="2800"/>
              <a:buNone/>
            </a:pPr>
            <a:endParaRPr sz="3500">
              <a:solidFill>
                <a:srgbClr val="FF0000"/>
              </a:solidFill>
            </a:endParaRPr>
          </a:p>
          <a:p>
            <a:pPr marL="342900" lvl="0" indent="-342900" algn="l" rtl="0">
              <a:lnSpc>
                <a:spcPct val="100000"/>
              </a:lnSpc>
              <a:spcBef>
                <a:spcPts val="1000"/>
              </a:spcBef>
              <a:spcAft>
                <a:spcPts val="0"/>
              </a:spcAft>
              <a:buSzPts val="2800"/>
              <a:buChar char="►"/>
            </a:pPr>
            <a:r>
              <a:rPr lang="en-US" sz="3500">
                <a:solidFill>
                  <a:srgbClr val="FF0000"/>
                </a:solidFill>
              </a:rPr>
              <a:t>An email will be sent out with the date and time. </a:t>
            </a:r>
            <a:endParaRPr/>
          </a:p>
          <a:p>
            <a:pPr marL="342900" lvl="0" indent="-165100" algn="l" rtl="0">
              <a:lnSpc>
                <a:spcPct val="100000"/>
              </a:lnSpc>
              <a:spcBef>
                <a:spcPts val="1000"/>
              </a:spcBef>
              <a:spcAft>
                <a:spcPts val="0"/>
              </a:spcAft>
              <a:buSzPts val="2800"/>
              <a:buNone/>
            </a:pPr>
            <a:endParaRPr sz="3500">
              <a:solidFill>
                <a:srgbClr val="FF0000"/>
              </a:solidFill>
            </a:endParaRPr>
          </a:p>
          <a:p>
            <a:pPr marL="342900" lvl="0" indent="-342900" algn="l" rtl="0">
              <a:lnSpc>
                <a:spcPct val="100000"/>
              </a:lnSpc>
              <a:spcBef>
                <a:spcPts val="1000"/>
              </a:spcBef>
              <a:spcAft>
                <a:spcPts val="0"/>
              </a:spcAft>
              <a:buSzPts val="2800"/>
              <a:buChar char="►"/>
            </a:pPr>
            <a:r>
              <a:rPr lang="en-US" sz="3500">
                <a:solidFill>
                  <a:srgbClr val="FF0000"/>
                </a:solidFill>
              </a:rPr>
              <a:t>Check your email!</a:t>
            </a:r>
            <a:endParaRPr sz="2000" b="1" u="sng"/>
          </a:p>
          <a:p>
            <a:pPr marL="402336" lvl="1" indent="0" algn="l" rtl="0">
              <a:lnSpc>
                <a:spcPct val="100000"/>
              </a:lnSpc>
              <a:spcBef>
                <a:spcPts val="1000"/>
              </a:spcBef>
              <a:spcAft>
                <a:spcPts val="0"/>
              </a:spcAft>
              <a:buSzPts val="16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a:spLocks noGrp="1"/>
          </p:cNvSpPr>
          <p:nvPr>
            <p:ph type="title"/>
          </p:nvPr>
        </p:nvSpPr>
        <p:spPr>
          <a:xfrm>
            <a:off x="533400" y="838200"/>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1025"/>
              <a:buFont typeface="Calibri"/>
              <a:buNone/>
            </a:pPr>
            <a:r>
              <a:rPr lang="en-US" sz="4100" b="1" u="sng">
                <a:latin typeface="Calibri"/>
                <a:ea typeface="Calibri"/>
                <a:cs typeface="Calibri"/>
                <a:sym typeface="Calibri"/>
              </a:rPr>
              <a:t>Distinguished Level of Achievement</a:t>
            </a:r>
            <a:endParaRPr/>
          </a:p>
        </p:txBody>
      </p:sp>
      <p:sp>
        <p:nvSpPr>
          <p:cNvPr id="301" name="Google Shape;301;p6"/>
          <p:cNvSpPr txBox="1">
            <a:spLocks noGrp="1"/>
          </p:cNvSpPr>
          <p:nvPr>
            <p:ph type="body" idx="1"/>
          </p:nvPr>
        </p:nvSpPr>
        <p:spPr>
          <a:xfrm>
            <a:off x="533400" y="1920476"/>
            <a:ext cx="7772400" cy="4708923"/>
          </a:xfrm>
          <a:prstGeom prst="rect">
            <a:avLst/>
          </a:prstGeom>
          <a:noFill/>
          <a:ln>
            <a:noFill/>
          </a:ln>
        </p:spPr>
        <p:txBody>
          <a:bodyPr spcFirstLastPara="1" wrap="square" lIns="91425" tIns="45700" rIns="91425" bIns="45700" anchor="t" anchorCtr="0">
            <a:noAutofit/>
          </a:bodyPr>
          <a:lstStyle/>
          <a:p>
            <a:pPr marL="342900" lvl="0" indent="-226059" algn="l" rtl="0">
              <a:spcBef>
                <a:spcPts val="0"/>
              </a:spcBef>
              <a:spcAft>
                <a:spcPts val="0"/>
              </a:spcAft>
              <a:buSzPts val="250"/>
              <a:buNone/>
            </a:pPr>
            <a:endParaRPr sz="1000">
              <a:solidFill>
                <a:schemeClr val="dk1"/>
              </a:solidFill>
              <a:latin typeface="Calibri"/>
              <a:ea typeface="Calibri"/>
              <a:cs typeface="Calibri"/>
              <a:sym typeface="Calibri"/>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Complete the Foundation Requirements</a:t>
            </a:r>
            <a:endParaRPr sz="1000" b="1">
              <a:solidFill>
                <a:schemeClr val="dk1"/>
              </a:solidFill>
              <a:latin typeface="Calibri"/>
              <a:ea typeface="Calibri"/>
              <a:cs typeface="Calibri"/>
              <a:sym typeface="Calibri"/>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Complete Algebra 2</a:t>
            </a:r>
            <a:endParaRPr sz="1000" b="1">
              <a:solidFill>
                <a:schemeClr val="dk1"/>
              </a:solidFill>
              <a:latin typeface="Calibri"/>
              <a:ea typeface="Calibri"/>
              <a:cs typeface="Calibri"/>
              <a:sym typeface="Calibri"/>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Earn an endorsement</a:t>
            </a:r>
            <a:endParaRPr/>
          </a:p>
          <a:p>
            <a:pPr marL="342900" lvl="0" indent="-342900" algn="l" rtl="0">
              <a:spcBef>
                <a:spcPts val="1000"/>
              </a:spcBef>
              <a:spcAft>
                <a:spcPts val="0"/>
              </a:spcAft>
              <a:buSzPts val="2880"/>
              <a:buChar char="►"/>
            </a:pPr>
            <a:r>
              <a:rPr lang="en-US" sz="3600" b="1">
                <a:solidFill>
                  <a:schemeClr val="dk1"/>
                </a:solidFill>
                <a:latin typeface="Calibri"/>
                <a:ea typeface="Calibri"/>
                <a:cs typeface="Calibri"/>
                <a:sym typeface="Calibri"/>
              </a:rPr>
              <a:t>Required for top 10% automatic admission to Texas public colleges. </a:t>
            </a:r>
            <a:endParaRPr/>
          </a:p>
          <a:p>
            <a:pPr marL="342900" lvl="0" indent="-226059" algn="l" rtl="0">
              <a:spcBef>
                <a:spcPts val="1000"/>
              </a:spcBef>
              <a:spcAft>
                <a:spcPts val="0"/>
              </a:spcAft>
              <a:buSzPts val="900"/>
              <a:buNone/>
            </a:pPr>
            <a:endParaRPr sz="3600" b="1">
              <a:solidFill>
                <a:schemeClr val="dk1"/>
              </a:solidFill>
              <a:latin typeface="Calibri"/>
              <a:ea typeface="Calibri"/>
              <a:cs typeface="Calibri"/>
              <a:sym typeface="Calibri"/>
            </a:endParaRPr>
          </a:p>
          <a:p>
            <a:pPr marL="0" lvl="0" indent="0" algn="l" rtl="0">
              <a:lnSpc>
                <a:spcPct val="160000"/>
              </a:lnSpc>
              <a:spcBef>
                <a:spcPts val="1000"/>
              </a:spcBef>
              <a:spcAft>
                <a:spcPts val="0"/>
              </a:spcAft>
              <a:buSzPts val="450"/>
              <a:buNone/>
            </a:pPr>
            <a:endParaRPr/>
          </a:p>
          <a:p>
            <a:pPr marL="960120" lvl="2" indent="-97536" algn="l" rtl="0">
              <a:spcBef>
                <a:spcPts val="1000"/>
              </a:spcBef>
              <a:spcAft>
                <a:spcPts val="0"/>
              </a:spcAft>
              <a:buSzPts val="550"/>
              <a:buNone/>
            </a:pPr>
            <a:endParaRPr sz="2200">
              <a:solidFill>
                <a:schemeClr val="dk1"/>
              </a:solidFill>
              <a:latin typeface="Calibri"/>
              <a:ea typeface="Calibri"/>
              <a:cs typeface="Calibri"/>
              <a:sym typeface="Calibri"/>
            </a:endParaRPr>
          </a:p>
          <a:p>
            <a:pPr marL="342900" lvl="0" indent="-149859" algn="l" rtl="0">
              <a:spcBef>
                <a:spcPts val="1000"/>
              </a:spcBef>
              <a:spcAft>
                <a:spcPts val="0"/>
              </a:spcAft>
              <a:buSzPts val="675"/>
              <a:buNone/>
            </a:pPr>
            <a:endParaRPr sz="2700">
              <a:solidFill>
                <a:schemeClr val="dk1"/>
              </a:solidFill>
              <a:latin typeface="Calibri"/>
              <a:ea typeface="Calibri"/>
              <a:cs typeface="Calibri"/>
              <a:sym typeface="Calibri"/>
            </a:endParaRPr>
          </a:p>
          <a:p>
            <a:pPr marL="0" lvl="0" indent="0" algn="l" rtl="0">
              <a:spcBef>
                <a:spcPts val="1000"/>
              </a:spcBef>
              <a:spcAft>
                <a:spcPts val="0"/>
              </a:spcAft>
              <a:buSzPts val="675"/>
              <a:buNone/>
            </a:pPr>
            <a:endParaRPr sz="2700">
              <a:solidFill>
                <a:schemeClr val="dk1"/>
              </a:solidFill>
              <a:latin typeface="Calibri"/>
              <a:ea typeface="Calibri"/>
              <a:cs typeface="Calibri"/>
              <a:sym typeface="Calibri"/>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676085092b_0_1062"/>
          <p:cNvSpPr txBox="1">
            <a:spLocks noGrp="1"/>
          </p:cNvSpPr>
          <p:nvPr>
            <p:ph type="title"/>
          </p:nvPr>
        </p:nvSpPr>
        <p:spPr>
          <a:xfrm>
            <a:off x="1143000" y="914400"/>
            <a:ext cx="6343800" cy="7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u="sng"/>
              <a:t>Important Elective Information</a:t>
            </a:r>
            <a:endParaRPr/>
          </a:p>
        </p:txBody>
      </p:sp>
      <p:sp>
        <p:nvSpPr>
          <p:cNvPr id="307" name="Google Shape;307;g2676085092b_0_1062"/>
          <p:cNvSpPr txBox="1">
            <a:spLocks noGrp="1"/>
          </p:cNvSpPr>
          <p:nvPr>
            <p:ph type="body" idx="1"/>
          </p:nvPr>
        </p:nvSpPr>
        <p:spPr>
          <a:xfrm>
            <a:off x="147600" y="2178925"/>
            <a:ext cx="8848800" cy="44340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440"/>
              <a:buChar char="►"/>
            </a:pPr>
            <a:r>
              <a:rPr lang="en-US"/>
              <a:t>Some electives have prerequisites.  Prerequisites are courses that you must complete or take concurrently while you are in that class.  Courses with prerequisites should not be available for you to choose in School Links.</a:t>
            </a:r>
            <a:endParaRPr/>
          </a:p>
          <a:p>
            <a:pPr marL="342900" lvl="0" indent="0" algn="l" rtl="0">
              <a:lnSpc>
                <a:spcPct val="100000"/>
              </a:lnSpc>
              <a:spcBef>
                <a:spcPts val="0"/>
              </a:spcBef>
              <a:spcAft>
                <a:spcPts val="0"/>
              </a:spcAft>
              <a:buSzPts val="1440"/>
              <a:buNone/>
            </a:pPr>
            <a:endParaRPr/>
          </a:p>
          <a:p>
            <a:pPr marL="342900" lvl="0" indent="-342900" algn="l" rtl="0">
              <a:lnSpc>
                <a:spcPct val="100000"/>
              </a:lnSpc>
              <a:spcBef>
                <a:spcPts val="1000"/>
              </a:spcBef>
              <a:spcAft>
                <a:spcPts val="0"/>
              </a:spcAft>
              <a:buSzPts val="1440"/>
              <a:buChar char="►"/>
            </a:pPr>
            <a:r>
              <a:rPr lang="en-US"/>
              <a:t>Never select a class that you already have credit for on your transcript!</a:t>
            </a:r>
            <a:endParaRPr/>
          </a:p>
          <a:p>
            <a:pPr marL="34290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Some electives require an application. </a:t>
            </a:r>
            <a:endParaRPr/>
          </a:p>
          <a:p>
            <a:pPr marL="34290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Some courses are 2 periods in your schedule. </a:t>
            </a:r>
            <a:endParaRPr/>
          </a:p>
          <a:p>
            <a:pPr marL="34290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b="1"/>
              <a:t>Consider weighted courses for GPA boosts (Honors/AP/DC or OnRamps)!</a:t>
            </a:r>
            <a:endParaRPr b="1"/>
          </a:p>
          <a:p>
            <a:pPr marL="342900" lvl="0" indent="-342900" algn="l" rtl="0">
              <a:lnSpc>
                <a:spcPct val="100000"/>
              </a:lnSpc>
              <a:spcBef>
                <a:spcPts val="1000"/>
              </a:spcBef>
              <a:spcAft>
                <a:spcPts val="0"/>
              </a:spcAft>
              <a:buSzPts val="1440"/>
              <a:buChar char="►"/>
            </a:pPr>
            <a:endParaRPr/>
          </a:p>
          <a:p>
            <a:pPr marL="342900" lvl="0" indent="-342900" algn="l" rtl="0">
              <a:lnSpc>
                <a:spcPct val="100000"/>
              </a:lnSpc>
              <a:spcBef>
                <a:spcPts val="1000"/>
              </a:spcBef>
              <a:spcAft>
                <a:spcPts val="0"/>
              </a:spcAft>
              <a:buSzPts val="1440"/>
              <a:buChar char="►"/>
            </a:pPr>
            <a:r>
              <a:rPr lang="en-US" sz="1800">
                <a:solidFill>
                  <a:schemeClr val="dk1"/>
                </a:solidFill>
              </a:rPr>
              <a:t>Check the MFHS/Guidance and Counseling website for applications and course information!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676085092b_0_527"/>
          <p:cNvSpPr txBox="1">
            <a:spLocks noGrp="1"/>
          </p:cNvSpPr>
          <p:nvPr>
            <p:ph type="title"/>
          </p:nvPr>
        </p:nvSpPr>
        <p:spPr>
          <a:xfrm>
            <a:off x="1248775" y="478875"/>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313" name="Google Shape;313;g2676085092b_0_527"/>
          <p:cNvPicPr preferRelativeResize="0"/>
          <p:nvPr/>
        </p:nvPicPr>
        <p:blipFill rotWithShape="1">
          <a:blip r:embed="rId3">
            <a:alphaModFix/>
          </a:blip>
          <a:srcRect/>
          <a:stretch/>
        </p:blipFill>
        <p:spPr>
          <a:xfrm>
            <a:off x="106888" y="1070425"/>
            <a:ext cx="8930226" cy="5694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676085092b_0_532"/>
          <p:cNvSpPr txBox="1">
            <a:spLocks noGrp="1"/>
          </p:cNvSpPr>
          <p:nvPr>
            <p:ph type="title"/>
          </p:nvPr>
        </p:nvSpPr>
        <p:spPr>
          <a:xfrm>
            <a:off x="1400089" y="665100"/>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319" name="Google Shape;319;g2676085092b_0_532"/>
          <p:cNvPicPr preferRelativeResize="0"/>
          <p:nvPr/>
        </p:nvPicPr>
        <p:blipFill rotWithShape="1">
          <a:blip r:embed="rId3">
            <a:alphaModFix/>
          </a:blip>
          <a:srcRect/>
          <a:stretch/>
        </p:blipFill>
        <p:spPr>
          <a:xfrm>
            <a:off x="0" y="1543088"/>
            <a:ext cx="9143999" cy="5114263"/>
          </a:xfrm>
          <a:prstGeom prst="rect">
            <a:avLst/>
          </a:prstGeom>
          <a:noFill/>
          <a:ln>
            <a:noFill/>
          </a:ln>
        </p:spPr>
      </p:pic>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1692</Words>
  <Application>Microsoft Office PowerPoint</Application>
  <PresentationFormat>On-screen Show (4:3)</PresentationFormat>
  <Paragraphs>239</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Century Gothic</vt:lpstr>
      <vt:lpstr>Arial Narrow</vt:lpstr>
      <vt:lpstr>Noto Sans Symbols</vt:lpstr>
      <vt:lpstr>Calibri</vt:lpstr>
      <vt:lpstr>Arial</vt:lpstr>
      <vt:lpstr>Ion Boardroom</vt:lpstr>
      <vt:lpstr>Marble Falls High School  Course Registration for 2024-2025</vt:lpstr>
      <vt:lpstr>Graduation Requirements:</vt:lpstr>
      <vt:lpstr>Check your transcript!</vt:lpstr>
      <vt:lpstr>Advanced Courses Comparison (courses may have a fee)</vt:lpstr>
      <vt:lpstr>Advanced Classes Presentation</vt:lpstr>
      <vt:lpstr>Distinguished Level of Achievement</vt:lpstr>
      <vt:lpstr>Important Elective Information</vt:lpstr>
      <vt:lpstr>Endorsements:</vt:lpstr>
      <vt:lpstr>Endorsements</vt:lpstr>
      <vt:lpstr>Endorsements</vt:lpstr>
      <vt:lpstr>How do I make my schedule?</vt:lpstr>
      <vt:lpstr>Log-in to School Links </vt:lpstr>
      <vt:lpstr>How to fill out your Course Requests</vt:lpstr>
      <vt:lpstr>Choose your English course for next year:</vt:lpstr>
      <vt:lpstr>Pick your English!</vt:lpstr>
      <vt:lpstr>Recommended Course Sequence for Math</vt:lpstr>
      <vt:lpstr>Pick your math course for next year:</vt:lpstr>
      <vt:lpstr>Course Sequence for Science</vt:lpstr>
      <vt:lpstr>3rd or 4th Year Science Options  </vt:lpstr>
      <vt:lpstr>Course Sequence for Social Studies</vt:lpstr>
      <vt:lpstr>Pick your Social Studies courses:</vt:lpstr>
      <vt:lpstr>Elective requirements to graduate</vt:lpstr>
      <vt:lpstr>Foreign Language </vt:lpstr>
      <vt:lpstr>Spanish Proficiency Exam</vt:lpstr>
      <vt:lpstr>PE or PE Equivalent 1 credit required to graduate</vt:lpstr>
      <vt:lpstr>Fine Arts 1 required to graduate</vt:lpstr>
      <vt:lpstr>CTE and other electives Complete your endorsement!</vt:lpstr>
      <vt:lpstr>Something to think about! Juniors and Seniors can have off-campus!</vt:lpstr>
      <vt:lpstr>Check for accuracy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Marble Falls High School  Course Registration for 2024-2025</dc:title>
  <dc:creator>Julie Cooper</dc:creator>
  <cp:lastModifiedBy>Teets, Duane</cp:lastModifiedBy>
  <cp:revision>1</cp:revision>
  <dcterms:created xsi:type="dcterms:W3CDTF">2010-01-06T15:27:53Z</dcterms:created>
  <dcterms:modified xsi:type="dcterms:W3CDTF">2024-02-02T21:34:32Z</dcterms:modified>
</cp:coreProperties>
</file>